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8"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Roboto" panose="02000000000000000000" pitchFamily="2" charset="0"/>
      <p:regular r:id="rId15"/>
      <p:bold r:id="rId16"/>
    </p:embeddedFont>
    <p:embeddedFont>
      <p:font typeface="Roboto Bold" panose="02000000000000000000" pitchFamily="2" charset="0"/>
      <p:bold r:id="rId17"/>
    </p:embeddedFont>
    <p:embeddedFont>
      <p:font typeface="Roboto Medium" panose="02000000000000000000"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372" y="-5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656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2D7DB-D5AD-9220-5606-4E844C7A6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5A198-503E-0E32-A84F-617ACDF82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7A14E-C0B9-EFAD-739B-763CB7F8B7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7094CB-2254-FD98-8077-5A5B0E3D9E5B}"/>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07972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0.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black background&#10;&#10;AI-generated content may be incorrect.">
            <a:extLst>
              <a:ext uri="{FF2B5EF4-FFF2-40B4-BE49-F238E27FC236}">
                <a16:creationId xmlns:a16="http://schemas.microsoft.com/office/drawing/2014/main" id="{D68BBB14-80D1-8C04-0A9C-3C35D12B92F4}"/>
              </a:ext>
            </a:extLst>
          </p:cNvPr>
          <p:cNvPicPr>
            <a:picLocks noChangeAspect="1"/>
          </p:cNvPicPr>
          <p:nvPr/>
        </p:nvPicPr>
        <p:blipFill>
          <a:blip r:embed="rId2"/>
          <a:stretch>
            <a:fillRect/>
          </a:stretch>
        </p:blipFill>
        <p:spPr>
          <a:xfrm>
            <a:off x="0" y="0"/>
            <a:ext cx="14630400" cy="8229600"/>
          </a:xfrm>
          <a:prstGeom prst="rect">
            <a:avLst/>
          </a:prstGeom>
        </p:spPr>
      </p:pic>
      <p:sp>
        <p:nvSpPr>
          <p:cNvPr id="4" name="Shape 9">
            <a:extLst>
              <a:ext uri="{FF2B5EF4-FFF2-40B4-BE49-F238E27FC236}">
                <a16:creationId xmlns:a16="http://schemas.microsoft.com/office/drawing/2014/main" id="{915E1A9E-A36D-F76F-EB67-1C38E0CB7C49}"/>
              </a:ext>
            </a:extLst>
          </p:cNvPr>
          <p:cNvSpPr/>
          <p:nvPr/>
        </p:nvSpPr>
        <p:spPr>
          <a:xfrm>
            <a:off x="9710058" y="6769091"/>
            <a:ext cx="4920342" cy="1460509"/>
          </a:xfrm>
          <a:prstGeom prst="roundRect">
            <a:avLst>
              <a:gd name="adj" fmla="val 5651"/>
            </a:avLst>
          </a:prstGeom>
          <a:solidFill>
            <a:srgbClr val="182567"/>
          </a:solidFill>
          <a:ln w="7620">
            <a:solidFill>
              <a:srgbClr val="313E80"/>
            </a:solidFill>
            <a:prstDash val="solid"/>
          </a:ln>
        </p:spPr>
        <p:txBody>
          <a:bodyPr/>
          <a:lstStyle/>
          <a:p>
            <a:r>
              <a:rPr lang="en-IN" sz="2800" dirty="0">
                <a:solidFill>
                  <a:schemeClr val="bg1"/>
                </a:solidFill>
                <a:latin typeface="Roboto" panose="02000000000000000000" pitchFamily="2" charset="0"/>
                <a:ea typeface="Roboto" panose="02000000000000000000" pitchFamily="2" charset="0"/>
                <a:cs typeface="Roboto" panose="02000000000000000000" pitchFamily="2" charset="0"/>
              </a:rPr>
              <a:t>Ananya – 11278</a:t>
            </a:r>
          </a:p>
          <a:p>
            <a:r>
              <a:rPr lang="en-IN" sz="2800" dirty="0">
                <a:solidFill>
                  <a:schemeClr val="bg1"/>
                </a:solidFill>
                <a:latin typeface="Roboto" panose="02000000000000000000" pitchFamily="2" charset="0"/>
                <a:ea typeface="Roboto" panose="02000000000000000000" pitchFamily="2" charset="0"/>
                <a:cs typeface="Roboto" panose="02000000000000000000" pitchFamily="2" charset="0"/>
              </a:rPr>
              <a:t>Roll no. – 2410031420</a:t>
            </a:r>
          </a:p>
          <a:p>
            <a:r>
              <a:rPr lang="en-IN" sz="2800" dirty="0">
                <a:solidFill>
                  <a:schemeClr val="bg1"/>
                </a:solidFill>
                <a:latin typeface="Roboto" panose="02000000000000000000" pitchFamily="2" charset="0"/>
                <a:ea typeface="Roboto" panose="02000000000000000000" pitchFamily="2" charset="0"/>
                <a:cs typeface="Roboto" panose="02000000000000000000" pitchFamily="2" charset="0"/>
              </a:rPr>
              <a:t>Section – 1CSE22 (IBM CE)</a:t>
            </a:r>
          </a:p>
          <a:p>
            <a:endParaRPr lang="en-IN" sz="28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65380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6495" y="771763"/>
            <a:ext cx="5429369" cy="678656"/>
          </a:xfrm>
          <a:prstGeom prst="rect">
            <a:avLst/>
          </a:prstGeom>
          <a:noFill/>
          <a:ln/>
        </p:spPr>
        <p:txBody>
          <a:bodyPr wrap="none" lIns="0" tIns="0" rIns="0" bIns="0" rtlCol="0" anchor="t"/>
          <a:lstStyle/>
          <a:p>
            <a:pPr marL="0" indent="0" algn="l">
              <a:lnSpc>
                <a:spcPts val="5300"/>
              </a:lnSpc>
              <a:buNone/>
            </a:pPr>
            <a:r>
              <a:rPr lang="en-US" sz="4250" dirty="0">
                <a:solidFill>
                  <a:srgbClr val="FFFFFF"/>
                </a:solidFill>
                <a:latin typeface="Roboto Medium" pitchFamily="34" charset="0"/>
                <a:ea typeface="Roboto Medium" pitchFamily="34" charset="-122"/>
                <a:cs typeface="Roboto Medium" pitchFamily="34" charset="-120"/>
              </a:rPr>
              <a:t>Challenges Faced</a:t>
            </a:r>
            <a:endParaRPr lang="en-US" sz="4250" dirty="0"/>
          </a:p>
        </p:txBody>
      </p:sp>
      <p:sp>
        <p:nvSpPr>
          <p:cNvPr id="4" name="Shape 1"/>
          <p:cNvSpPr/>
          <p:nvPr/>
        </p:nvSpPr>
        <p:spPr>
          <a:xfrm>
            <a:off x="6246495" y="1776174"/>
            <a:ext cx="3703320" cy="3850481"/>
          </a:xfrm>
          <a:prstGeom prst="roundRect">
            <a:avLst>
              <a:gd name="adj" fmla="val 2463"/>
            </a:avLst>
          </a:prstGeom>
          <a:solidFill>
            <a:srgbClr val="182567"/>
          </a:solidFill>
          <a:ln w="7620">
            <a:solidFill>
              <a:srgbClr val="313E80"/>
            </a:solidFill>
            <a:prstDash val="solid"/>
          </a:ln>
        </p:spPr>
        <p:txBody>
          <a:bodyPr/>
          <a:lstStyle/>
          <a:p>
            <a:endParaRPr lang="en-IN"/>
          </a:p>
        </p:txBody>
      </p:sp>
      <p:sp>
        <p:nvSpPr>
          <p:cNvPr id="5" name="Text 2"/>
          <p:cNvSpPr/>
          <p:nvPr/>
        </p:nvSpPr>
        <p:spPr>
          <a:xfrm>
            <a:off x="6471285" y="2000964"/>
            <a:ext cx="2714625" cy="339328"/>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Data Quality</a:t>
            </a:r>
            <a:endParaRPr lang="en-US" sz="2100" dirty="0"/>
          </a:p>
        </p:txBody>
      </p:sp>
      <p:sp>
        <p:nvSpPr>
          <p:cNvPr id="6" name="Text 3"/>
          <p:cNvSpPr/>
          <p:nvPr/>
        </p:nvSpPr>
        <p:spPr>
          <a:xfrm>
            <a:off x="6471285" y="2470547"/>
            <a:ext cx="3253740" cy="694849"/>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CFD0D8"/>
                </a:solidFill>
                <a:latin typeface="Roboto" pitchFamily="34" charset="0"/>
                <a:ea typeface="Roboto" pitchFamily="34" charset="-122"/>
                <a:cs typeface="Roboto" pitchFamily="34" charset="-120"/>
              </a:rPr>
              <a:t>Missing values: Incomplete student records.</a:t>
            </a:r>
            <a:endParaRPr lang="en-US" sz="1700" dirty="0"/>
          </a:p>
        </p:txBody>
      </p:sp>
      <p:sp>
        <p:nvSpPr>
          <p:cNvPr id="7" name="Text 4"/>
          <p:cNvSpPr/>
          <p:nvPr/>
        </p:nvSpPr>
        <p:spPr>
          <a:xfrm>
            <a:off x="6471285" y="3241358"/>
            <a:ext cx="3253740" cy="1042273"/>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CFD0D8"/>
                </a:solidFill>
                <a:latin typeface="Roboto" pitchFamily="34" charset="0"/>
                <a:ea typeface="Roboto" pitchFamily="34" charset="-122"/>
                <a:cs typeface="Roboto" pitchFamily="34" charset="-120"/>
              </a:rPr>
              <a:t>Inconsistent data: Discrepancies in grading scales.</a:t>
            </a:r>
            <a:endParaRPr lang="en-US" sz="1700" dirty="0"/>
          </a:p>
        </p:txBody>
      </p:sp>
      <p:sp>
        <p:nvSpPr>
          <p:cNvPr id="8" name="Text 5"/>
          <p:cNvSpPr/>
          <p:nvPr/>
        </p:nvSpPr>
        <p:spPr>
          <a:xfrm>
            <a:off x="6471285" y="4359593"/>
            <a:ext cx="3253740" cy="1042273"/>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CFD0D8"/>
                </a:solidFill>
                <a:latin typeface="Roboto" pitchFamily="34" charset="0"/>
                <a:ea typeface="Roboto" pitchFamily="34" charset="-122"/>
                <a:cs typeface="Roboto" pitchFamily="34" charset="-120"/>
              </a:rPr>
              <a:t>Incomplete records: Lack of comprehensive academic history.</a:t>
            </a:r>
            <a:endParaRPr lang="en-US" sz="1700" dirty="0"/>
          </a:p>
        </p:txBody>
      </p:sp>
      <p:sp>
        <p:nvSpPr>
          <p:cNvPr id="9" name="Shape 6"/>
          <p:cNvSpPr/>
          <p:nvPr/>
        </p:nvSpPr>
        <p:spPr>
          <a:xfrm>
            <a:off x="10166985" y="1776174"/>
            <a:ext cx="3703320" cy="3850481"/>
          </a:xfrm>
          <a:prstGeom prst="roundRect">
            <a:avLst>
              <a:gd name="adj" fmla="val 2463"/>
            </a:avLst>
          </a:prstGeom>
          <a:solidFill>
            <a:srgbClr val="182567"/>
          </a:solidFill>
          <a:ln w="7620">
            <a:solidFill>
              <a:srgbClr val="313E80"/>
            </a:solidFill>
            <a:prstDash val="solid"/>
          </a:ln>
        </p:spPr>
        <p:txBody>
          <a:bodyPr/>
          <a:lstStyle/>
          <a:p>
            <a:endParaRPr lang="en-IN"/>
          </a:p>
        </p:txBody>
      </p:sp>
      <p:sp>
        <p:nvSpPr>
          <p:cNvPr id="10" name="Text 7"/>
          <p:cNvSpPr/>
          <p:nvPr/>
        </p:nvSpPr>
        <p:spPr>
          <a:xfrm>
            <a:off x="10391775" y="2000964"/>
            <a:ext cx="2714625" cy="339328"/>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Model Complexity</a:t>
            </a:r>
            <a:endParaRPr lang="en-US" sz="2100" dirty="0"/>
          </a:p>
        </p:txBody>
      </p:sp>
      <p:sp>
        <p:nvSpPr>
          <p:cNvPr id="11" name="Text 8"/>
          <p:cNvSpPr/>
          <p:nvPr/>
        </p:nvSpPr>
        <p:spPr>
          <a:xfrm>
            <a:off x="10391775" y="2470547"/>
            <a:ext cx="3253740" cy="2084546"/>
          </a:xfrm>
          <a:prstGeom prst="rect">
            <a:avLst/>
          </a:prstGeom>
          <a:noFill/>
          <a:ln/>
        </p:spPr>
        <p:txBody>
          <a:bodyPr wrap="squar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Balancing simpler models with complex ones to optimize accuracy and interpretability. Complex models may overfit, while simpler models may underperform.</a:t>
            </a:r>
            <a:endParaRPr lang="en-US" sz="1700" dirty="0"/>
          </a:p>
        </p:txBody>
      </p:sp>
      <p:sp>
        <p:nvSpPr>
          <p:cNvPr id="12" name="Shape 9"/>
          <p:cNvSpPr/>
          <p:nvPr/>
        </p:nvSpPr>
        <p:spPr>
          <a:xfrm>
            <a:off x="6246495" y="5843826"/>
            <a:ext cx="7623810" cy="1614011"/>
          </a:xfrm>
          <a:prstGeom prst="roundRect">
            <a:avLst>
              <a:gd name="adj" fmla="val 5651"/>
            </a:avLst>
          </a:prstGeom>
          <a:solidFill>
            <a:srgbClr val="182567"/>
          </a:solidFill>
          <a:ln w="7620">
            <a:solidFill>
              <a:srgbClr val="313E80"/>
            </a:solidFill>
            <a:prstDash val="solid"/>
          </a:ln>
        </p:spPr>
        <p:txBody>
          <a:bodyPr/>
          <a:lstStyle/>
          <a:p>
            <a:endParaRPr lang="en-IN"/>
          </a:p>
        </p:txBody>
      </p:sp>
      <p:sp>
        <p:nvSpPr>
          <p:cNvPr id="13" name="Text 10"/>
          <p:cNvSpPr/>
          <p:nvPr/>
        </p:nvSpPr>
        <p:spPr>
          <a:xfrm>
            <a:off x="6471285" y="6068616"/>
            <a:ext cx="2714625" cy="339328"/>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Overfitting</a:t>
            </a:r>
            <a:endParaRPr lang="en-US" sz="2100" dirty="0"/>
          </a:p>
        </p:txBody>
      </p:sp>
      <p:sp>
        <p:nvSpPr>
          <p:cNvPr id="14" name="Text 11"/>
          <p:cNvSpPr/>
          <p:nvPr/>
        </p:nvSpPr>
        <p:spPr>
          <a:xfrm>
            <a:off x="6471285" y="6538198"/>
            <a:ext cx="7174230" cy="694849"/>
          </a:xfrm>
          <a:prstGeom prst="rect">
            <a:avLst/>
          </a:prstGeom>
          <a:noFill/>
          <a:ln/>
        </p:spPr>
        <p:txBody>
          <a:bodyPr wrap="squar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Ensuring the model generalizes well to unseen data is a significant hurdle. Techniques like cross-validation and regularization are essential.</a:t>
            </a:r>
            <a:endParaRPr lang="en-US" sz="1700" dirty="0"/>
          </a:p>
        </p:txBody>
      </p:sp>
      <p:pic>
        <p:nvPicPr>
          <p:cNvPr id="16" name="Picture 15">
            <a:extLst>
              <a:ext uri="{FF2B5EF4-FFF2-40B4-BE49-F238E27FC236}">
                <a16:creationId xmlns:a16="http://schemas.microsoft.com/office/drawing/2014/main" id="{814110C0-F11F-E420-A4EE-8BCB83FA3999}"/>
              </a:ext>
            </a:extLst>
          </p:cNvPr>
          <p:cNvPicPr>
            <a:picLocks noChangeAspect="1"/>
          </p:cNvPicPr>
          <p:nvPr/>
        </p:nvPicPr>
        <p:blipFill>
          <a:blip r:embed="rId4"/>
          <a:stretch>
            <a:fillRect/>
          </a:stretch>
        </p:blipFill>
        <p:spPr>
          <a:xfrm>
            <a:off x="12696555" y="7562757"/>
            <a:ext cx="1933845" cy="6668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7582"/>
          </a:xfrm>
          <a:prstGeom prst="rect">
            <a:avLst/>
          </a:prstGeom>
        </p:spPr>
      </p:pic>
      <p:sp>
        <p:nvSpPr>
          <p:cNvPr id="3" name="Text 0"/>
          <p:cNvSpPr/>
          <p:nvPr/>
        </p:nvSpPr>
        <p:spPr>
          <a:xfrm>
            <a:off x="716042" y="3212663"/>
            <a:ext cx="6433661" cy="639366"/>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Roboto Medium" pitchFamily="34" charset="0"/>
                <a:ea typeface="Roboto Medium" pitchFamily="34" charset="-122"/>
                <a:cs typeface="Roboto Medium" pitchFamily="34" charset="-120"/>
              </a:rPr>
              <a:t>Conclusion and Future Work</a:t>
            </a:r>
            <a:endParaRPr lang="en-US" sz="4000" dirty="0"/>
          </a:p>
        </p:txBody>
      </p:sp>
      <p:sp>
        <p:nvSpPr>
          <p:cNvPr id="4" name="Shape 1"/>
          <p:cNvSpPr/>
          <p:nvPr/>
        </p:nvSpPr>
        <p:spPr>
          <a:xfrm>
            <a:off x="7303770" y="4158853"/>
            <a:ext cx="22860" cy="3415665"/>
          </a:xfrm>
          <a:prstGeom prst="roundRect">
            <a:avLst>
              <a:gd name="adj" fmla="val 375926"/>
            </a:avLst>
          </a:prstGeom>
          <a:solidFill>
            <a:srgbClr val="313E80"/>
          </a:solidFill>
          <a:ln/>
        </p:spPr>
        <p:txBody>
          <a:bodyPr/>
          <a:lstStyle/>
          <a:p>
            <a:endParaRPr lang="en-IN"/>
          </a:p>
        </p:txBody>
      </p:sp>
      <p:sp>
        <p:nvSpPr>
          <p:cNvPr id="5" name="Shape 2"/>
          <p:cNvSpPr/>
          <p:nvPr/>
        </p:nvSpPr>
        <p:spPr>
          <a:xfrm>
            <a:off x="6494145" y="4607719"/>
            <a:ext cx="613767" cy="22860"/>
          </a:xfrm>
          <a:prstGeom prst="roundRect">
            <a:avLst>
              <a:gd name="adj" fmla="val 375926"/>
            </a:avLst>
          </a:prstGeom>
          <a:solidFill>
            <a:srgbClr val="313E80"/>
          </a:solidFill>
          <a:ln/>
        </p:spPr>
        <p:txBody>
          <a:bodyPr/>
          <a:lstStyle/>
          <a:p>
            <a:endParaRPr lang="en-IN"/>
          </a:p>
        </p:txBody>
      </p:sp>
      <p:sp>
        <p:nvSpPr>
          <p:cNvPr id="6" name="Shape 3"/>
          <p:cNvSpPr/>
          <p:nvPr/>
        </p:nvSpPr>
        <p:spPr>
          <a:xfrm>
            <a:off x="7085052" y="4389001"/>
            <a:ext cx="460296" cy="460296"/>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7" name="Text 4"/>
          <p:cNvSpPr/>
          <p:nvPr/>
        </p:nvSpPr>
        <p:spPr>
          <a:xfrm>
            <a:off x="7161788" y="4427339"/>
            <a:ext cx="306824" cy="383619"/>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1</a:t>
            </a:r>
            <a:endParaRPr lang="en-US" sz="2400" dirty="0"/>
          </a:p>
        </p:txBody>
      </p:sp>
      <p:sp>
        <p:nvSpPr>
          <p:cNvPr id="8" name="Text 5"/>
          <p:cNvSpPr/>
          <p:nvPr/>
        </p:nvSpPr>
        <p:spPr>
          <a:xfrm>
            <a:off x="3734633" y="4363403"/>
            <a:ext cx="2557582" cy="319683"/>
          </a:xfrm>
          <a:prstGeom prst="rect">
            <a:avLst/>
          </a:prstGeom>
          <a:noFill/>
          <a:ln/>
        </p:spPr>
        <p:txBody>
          <a:bodyPr wrap="none" lIns="0" tIns="0" rIns="0" bIns="0" rtlCol="0" anchor="t"/>
          <a:lstStyle/>
          <a:p>
            <a:pPr marL="0" indent="0" algn="r">
              <a:lnSpc>
                <a:spcPts val="2500"/>
              </a:lnSpc>
              <a:buNone/>
            </a:pPr>
            <a:r>
              <a:rPr lang="en-US" sz="2000" dirty="0">
                <a:solidFill>
                  <a:srgbClr val="CFD0D8"/>
                </a:solidFill>
                <a:latin typeface="Roboto Medium" pitchFamily="34" charset="0"/>
                <a:ea typeface="Roboto Medium" pitchFamily="34" charset="-122"/>
                <a:cs typeface="Roboto Medium" pitchFamily="34" charset="-120"/>
              </a:rPr>
              <a:t>Conclusion</a:t>
            </a:r>
            <a:endParaRPr lang="en-US" sz="2000" dirty="0"/>
          </a:p>
        </p:txBody>
      </p:sp>
      <p:sp>
        <p:nvSpPr>
          <p:cNvPr id="9" name="Text 6"/>
          <p:cNvSpPr/>
          <p:nvPr/>
        </p:nvSpPr>
        <p:spPr>
          <a:xfrm>
            <a:off x="716042" y="4805839"/>
            <a:ext cx="5576173" cy="1309688"/>
          </a:xfrm>
          <a:prstGeom prst="rect">
            <a:avLst/>
          </a:prstGeom>
          <a:noFill/>
          <a:ln/>
        </p:spPr>
        <p:txBody>
          <a:bodyPr wrap="square" lIns="0" tIns="0" rIns="0" bIns="0" rtlCol="0" anchor="t"/>
          <a:lstStyle/>
          <a:p>
            <a:pPr marL="0" indent="0" algn="r">
              <a:lnSpc>
                <a:spcPts val="2550"/>
              </a:lnSpc>
              <a:buNone/>
            </a:pPr>
            <a:r>
              <a:rPr lang="en-US" sz="1600" dirty="0">
                <a:solidFill>
                  <a:srgbClr val="CFD0D8"/>
                </a:solidFill>
                <a:latin typeface="Roboto" pitchFamily="34" charset="0"/>
                <a:ea typeface="Roboto" pitchFamily="34" charset="-122"/>
                <a:cs typeface="Roboto" pitchFamily="34" charset="-120"/>
              </a:rPr>
              <a:t>Our model successfully predicts student grades using historical data. This capability enables institutions to intervene early with students needing extra support, thereby improving academic outcomes.</a:t>
            </a:r>
            <a:endParaRPr lang="en-US" sz="1600" dirty="0"/>
          </a:p>
        </p:txBody>
      </p:sp>
      <p:sp>
        <p:nvSpPr>
          <p:cNvPr id="10" name="Shape 7"/>
          <p:cNvSpPr/>
          <p:nvPr/>
        </p:nvSpPr>
        <p:spPr>
          <a:xfrm>
            <a:off x="7522488" y="5630704"/>
            <a:ext cx="613767" cy="22860"/>
          </a:xfrm>
          <a:prstGeom prst="roundRect">
            <a:avLst>
              <a:gd name="adj" fmla="val 375926"/>
            </a:avLst>
          </a:prstGeom>
          <a:solidFill>
            <a:srgbClr val="313E80"/>
          </a:solidFill>
          <a:ln/>
        </p:spPr>
        <p:txBody>
          <a:bodyPr/>
          <a:lstStyle/>
          <a:p>
            <a:endParaRPr lang="en-IN"/>
          </a:p>
        </p:txBody>
      </p:sp>
      <p:sp>
        <p:nvSpPr>
          <p:cNvPr id="11" name="Shape 8"/>
          <p:cNvSpPr/>
          <p:nvPr/>
        </p:nvSpPr>
        <p:spPr>
          <a:xfrm>
            <a:off x="7085052" y="5411986"/>
            <a:ext cx="460296" cy="460296"/>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12" name="Text 9"/>
          <p:cNvSpPr/>
          <p:nvPr/>
        </p:nvSpPr>
        <p:spPr>
          <a:xfrm>
            <a:off x="7161788" y="5450324"/>
            <a:ext cx="306824" cy="383619"/>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2</a:t>
            </a:r>
            <a:endParaRPr lang="en-US" sz="2400" dirty="0"/>
          </a:p>
        </p:txBody>
      </p:sp>
      <p:sp>
        <p:nvSpPr>
          <p:cNvPr id="13" name="Text 10"/>
          <p:cNvSpPr/>
          <p:nvPr/>
        </p:nvSpPr>
        <p:spPr>
          <a:xfrm>
            <a:off x="8338185" y="5386388"/>
            <a:ext cx="2557582" cy="319683"/>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Future Work</a:t>
            </a:r>
            <a:endParaRPr lang="en-US" sz="2000" dirty="0"/>
          </a:p>
        </p:txBody>
      </p:sp>
      <p:sp>
        <p:nvSpPr>
          <p:cNvPr id="14" name="Text 11"/>
          <p:cNvSpPr/>
          <p:nvPr/>
        </p:nvSpPr>
        <p:spPr>
          <a:xfrm>
            <a:off x="8338185" y="5828824"/>
            <a:ext cx="5576173" cy="3274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FD0D8"/>
                </a:solidFill>
                <a:latin typeface="Roboto" pitchFamily="34" charset="0"/>
                <a:ea typeface="Roboto" pitchFamily="34" charset="-122"/>
                <a:cs typeface="Roboto" pitchFamily="34" charset="-120"/>
              </a:rPr>
              <a:t>Include more features like extracurricular activities.</a:t>
            </a:r>
            <a:endParaRPr lang="en-US" sz="1600" dirty="0"/>
          </a:p>
        </p:txBody>
      </p:sp>
      <p:sp>
        <p:nvSpPr>
          <p:cNvPr id="15" name="Text 12"/>
          <p:cNvSpPr/>
          <p:nvPr/>
        </p:nvSpPr>
        <p:spPr>
          <a:xfrm>
            <a:off x="8338185" y="6227802"/>
            <a:ext cx="5576173" cy="3274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FD0D8"/>
                </a:solidFill>
                <a:latin typeface="Roboto" pitchFamily="34" charset="0"/>
                <a:ea typeface="Roboto" pitchFamily="34" charset="-122"/>
                <a:cs typeface="Roboto" pitchFamily="34" charset="-120"/>
              </a:rPr>
              <a:t>Explore deep learning models with more available data.</a:t>
            </a:r>
            <a:endParaRPr lang="en-US" sz="1600" dirty="0"/>
          </a:p>
        </p:txBody>
      </p:sp>
      <p:sp>
        <p:nvSpPr>
          <p:cNvPr id="16" name="Text 13"/>
          <p:cNvSpPr/>
          <p:nvPr/>
        </p:nvSpPr>
        <p:spPr>
          <a:xfrm>
            <a:off x="8338185" y="6626781"/>
            <a:ext cx="5576173" cy="654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CFD0D8"/>
                </a:solidFill>
                <a:latin typeface="Roboto" pitchFamily="34" charset="0"/>
                <a:ea typeface="Roboto" pitchFamily="34" charset="-122"/>
                <a:cs typeface="Roboto" pitchFamily="34" charset="-120"/>
              </a:rPr>
              <a:t>Extend the model for long-term academic performance predictions.</a:t>
            </a:r>
            <a:endParaRPr lang="en-US" sz="1600" dirty="0"/>
          </a:p>
        </p:txBody>
      </p:sp>
      <p:pic>
        <p:nvPicPr>
          <p:cNvPr id="18" name="Picture 17">
            <a:extLst>
              <a:ext uri="{FF2B5EF4-FFF2-40B4-BE49-F238E27FC236}">
                <a16:creationId xmlns:a16="http://schemas.microsoft.com/office/drawing/2014/main" id="{1C73C54B-842C-20C0-F8F7-B3B9187E0A1E}"/>
              </a:ext>
            </a:extLst>
          </p:cNvPr>
          <p:cNvPicPr>
            <a:picLocks noChangeAspect="1"/>
          </p:cNvPicPr>
          <p:nvPr/>
        </p:nvPicPr>
        <p:blipFill>
          <a:blip r:embed="rId4"/>
          <a:stretch>
            <a:fillRect/>
          </a:stretch>
        </p:blipFill>
        <p:spPr>
          <a:xfrm>
            <a:off x="12696555" y="7562757"/>
            <a:ext cx="1933845" cy="6668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61E00-B667-9F03-8C60-4A406ABDC65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0303969-6154-4281-49FC-45F7B21E3087}"/>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B4CCD4D6-47E0-5220-CECB-56B307777813}"/>
              </a:ext>
            </a:extLst>
          </p:cNvPr>
          <p:cNvSpPr/>
          <p:nvPr/>
        </p:nvSpPr>
        <p:spPr>
          <a:xfrm>
            <a:off x="6246495" y="771763"/>
            <a:ext cx="5429369" cy="678656"/>
          </a:xfrm>
          <a:prstGeom prst="rect">
            <a:avLst/>
          </a:prstGeom>
          <a:noFill/>
          <a:ln/>
        </p:spPr>
        <p:txBody>
          <a:bodyPr wrap="none" lIns="0" tIns="0" rIns="0" bIns="0" rtlCol="0" anchor="t"/>
          <a:lstStyle/>
          <a:p>
            <a:pPr marL="0" indent="0" algn="l">
              <a:lnSpc>
                <a:spcPts val="5300"/>
              </a:lnSpc>
              <a:buNone/>
            </a:pPr>
            <a:r>
              <a:rPr lang="en-US" sz="4250" dirty="0">
                <a:solidFill>
                  <a:srgbClr val="FFFFFF"/>
                </a:solidFill>
                <a:latin typeface="Roboto Medium" pitchFamily="34" charset="0"/>
                <a:ea typeface="Roboto Medium" pitchFamily="34" charset="-122"/>
                <a:cs typeface="Roboto Medium" pitchFamily="34" charset="-120"/>
              </a:rPr>
              <a:t>Code Repository</a:t>
            </a:r>
            <a:endParaRPr lang="en-US" sz="4250" dirty="0"/>
          </a:p>
        </p:txBody>
      </p:sp>
      <p:sp>
        <p:nvSpPr>
          <p:cNvPr id="4" name="Shape 1">
            <a:extLst>
              <a:ext uri="{FF2B5EF4-FFF2-40B4-BE49-F238E27FC236}">
                <a16:creationId xmlns:a16="http://schemas.microsoft.com/office/drawing/2014/main" id="{289783A2-1C4A-CF36-4D21-745D39A2AC6F}"/>
              </a:ext>
            </a:extLst>
          </p:cNvPr>
          <p:cNvSpPr/>
          <p:nvPr/>
        </p:nvSpPr>
        <p:spPr>
          <a:xfrm>
            <a:off x="6246495" y="1776174"/>
            <a:ext cx="3703320" cy="3850481"/>
          </a:xfrm>
          <a:prstGeom prst="roundRect">
            <a:avLst>
              <a:gd name="adj" fmla="val 2463"/>
            </a:avLst>
          </a:prstGeom>
          <a:solidFill>
            <a:srgbClr val="182567"/>
          </a:solidFill>
          <a:ln w="7620">
            <a:solidFill>
              <a:srgbClr val="313E80"/>
            </a:solidFill>
            <a:prstDash val="solid"/>
          </a:ln>
        </p:spPr>
        <p:txBody>
          <a:bodyPr/>
          <a:lstStyle/>
          <a:p>
            <a:endParaRPr lang="en-IN" dirty="0"/>
          </a:p>
        </p:txBody>
      </p:sp>
      <p:sp>
        <p:nvSpPr>
          <p:cNvPr id="5" name="Text 2">
            <a:extLst>
              <a:ext uri="{FF2B5EF4-FFF2-40B4-BE49-F238E27FC236}">
                <a16:creationId xmlns:a16="http://schemas.microsoft.com/office/drawing/2014/main" id="{E367C955-760D-71AF-3E52-FBCCF9ED27EF}"/>
              </a:ext>
            </a:extLst>
          </p:cNvPr>
          <p:cNvSpPr/>
          <p:nvPr/>
        </p:nvSpPr>
        <p:spPr>
          <a:xfrm>
            <a:off x="6471285" y="2000964"/>
            <a:ext cx="2714625" cy="339328"/>
          </a:xfrm>
          <a:prstGeom prst="rect">
            <a:avLst/>
          </a:prstGeom>
          <a:noFill/>
          <a:ln/>
        </p:spPr>
        <p:txBody>
          <a:bodyPr wrap="none" lIns="0" tIns="0" rIns="0" bIns="0" rtlCol="0" anchor="t"/>
          <a:lstStyle/>
          <a:p>
            <a:pPr marL="0" indent="0" algn="l">
              <a:lnSpc>
                <a:spcPts val="2650"/>
              </a:lnSpc>
              <a:buNone/>
            </a:pPr>
            <a:r>
              <a:rPr lang="en-IN" sz="2100" dirty="0">
                <a:solidFill>
                  <a:srgbClr val="CFD0D8"/>
                </a:solidFill>
                <a:latin typeface="Roboto Medium" pitchFamily="34" charset="0"/>
                <a:ea typeface="Roboto Medium" pitchFamily="34" charset="-122"/>
                <a:cs typeface="Roboto Medium" pitchFamily="34" charset="-120"/>
              </a:rPr>
              <a:t>Repository  Overview</a:t>
            </a:r>
            <a:endParaRPr lang="en-US" sz="2100" dirty="0"/>
          </a:p>
        </p:txBody>
      </p:sp>
      <p:sp>
        <p:nvSpPr>
          <p:cNvPr id="6" name="Text 3">
            <a:extLst>
              <a:ext uri="{FF2B5EF4-FFF2-40B4-BE49-F238E27FC236}">
                <a16:creationId xmlns:a16="http://schemas.microsoft.com/office/drawing/2014/main" id="{2ECE5C4E-843D-A538-6180-9527F3A79D2B}"/>
              </a:ext>
            </a:extLst>
          </p:cNvPr>
          <p:cNvSpPr/>
          <p:nvPr/>
        </p:nvSpPr>
        <p:spPr>
          <a:xfrm>
            <a:off x="6471285" y="2470547"/>
            <a:ext cx="3253740" cy="1813084"/>
          </a:xfrm>
          <a:prstGeom prst="rect">
            <a:avLst/>
          </a:prstGeom>
          <a:noFill/>
          <a:ln/>
        </p:spPr>
        <p:txBody>
          <a:bodyPr wrap="square" lIns="0" tIns="0" rIns="0" bIns="0" rtlCol="0" anchor="t"/>
          <a:lstStyle/>
          <a:p>
            <a:pPr marL="342900" indent="-342900" algn="l">
              <a:lnSpc>
                <a:spcPts val="2700"/>
              </a:lnSpc>
              <a:buSzPct val="100000"/>
              <a:buChar char="•"/>
            </a:pPr>
            <a:r>
              <a:rPr lang="en-IN" sz="1700" dirty="0">
                <a:solidFill>
                  <a:srgbClr val="CFD0D8"/>
                </a:solidFill>
                <a:latin typeface="Roboto" pitchFamily="34" charset="0"/>
                <a:ea typeface="Roboto" pitchFamily="34" charset="-122"/>
                <a:cs typeface="Roboto" pitchFamily="34" charset="-120"/>
              </a:rPr>
              <a:t>This repository contains a machine learning model that predicts student grades based on academic records, attendance and past performance.</a:t>
            </a:r>
          </a:p>
          <a:p>
            <a:pPr marL="342900" indent="-342900" algn="l">
              <a:lnSpc>
                <a:spcPts val="2700"/>
              </a:lnSpc>
              <a:buSzPct val="100000"/>
              <a:buChar char="•"/>
            </a:pPr>
            <a:endParaRPr lang="en-US" sz="1700" dirty="0"/>
          </a:p>
        </p:txBody>
      </p:sp>
      <p:sp>
        <p:nvSpPr>
          <p:cNvPr id="7" name="Text 4">
            <a:extLst>
              <a:ext uri="{FF2B5EF4-FFF2-40B4-BE49-F238E27FC236}">
                <a16:creationId xmlns:a16="http://schemas.microsoft.com/office/drawing/2014/main" id="{F1F136D5-6D87-FA35-8361-116B53445827}"/>
              </a:ext>
            </a:extLst>
          </p:cNvPr>
          <p:cNvSpPr/>
          <p:nvPr/>
        </p:nvSpPr>
        <p:spPr>
          <a:xfrm>
            <a:off x="6471285" y="3241358"/>
            <a:ext cx="3253740" cy="1042273"/>
          </a:xfrm>
          <a:prstGeom prst="rect">
            <a:avLst/>
          </a:prstGeom>
          <a:noFill/>
          <a:ln/>
        </p:spPr>
        <p:txBody>
          <a:bodyPr wrap="square" lIns="0" tIns="0" rIns="0" bIns="0" rtlCol="0" anchor="t"/>
          <a:lstStyle/>
          <a:p>
            <a:pPr algn="l">
              <a:lnSpc>
                <a:spcPts val="2700"/>
              </a:lnSpc>
              <a:buSzPct val="100000"/>
            </a:pPr>
            <a:endParaRPr lang="en-US" sz="1700" dirty="0"/>
          </a:p>
        </p:txBody>
      </p:sp>
      <p:sp>
        <p:nvSpPr>
          <p:cNvPr id="8" name="Text 5">
            <a:extLst>
              <a:ext uri="{FF2B5EF4-FFF2-40B4-BE49-F238E27FC236}">
                <a16:creationId xmlns:a16="http://schemas.microsoft.com/office/drawing/2014/main" id="{05BC2F17-5930-4485-E1DD-E70BE602322B}"/>
              </a:ext>
            </a:extLst>
          </p:cNvPr>
          <p:cNvSpPr/>
          <p:nvPr/>
        </p:nvSpPr>
        <p:spPr>
          <a:xfrm>
            <a:off x="6471285" y="4500802"/>
            <a:ext cx="3253740" cy="901064"/>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CFD0D8"/>
                </a:solidFill>
                <a:latin typeface="Roboto" pitchFamily="34" charset="0"/>
                <a:ea typeface="Roboto" pitchFamily="34" charset="-122"/>
                <a:cs typeface="Roboto" pitchFamily="34" charset="-120"/>
              </a:rPr>
              <a:t>It includes dataset preprocessing, model training and evaluation scripts.</a:t>
            </a:r>
            <a:endParaRPr lang="en-US" sz="1700" dirty="0"/>
          </a:p>
        </p:txBody>
      </p:sp>
      <p:sp>
        <p:nvSpPr>
          <p:cNvPr id="9" name="Shape 6">
            <a:extLst>
              <a:ext uri="{FF2B5EF4-FFF2-40B4-BE49-F238E27FC236}">
                <a16:creationId xmlns:a16="http://schemas.microsoft.com/office/drawing/2014/main" id="{24F1600B-6FE7-BCD6-55D3-2A438A6618B1}"/>
              </a:ext>
            </a:extLst>
          </p:cNvPr>
          <p:cNvSpPr/>
          <p:nvPr/>
        </p:nvSpPr>
        <p:spPr>
          <a:xfrm>
            <a:off x="10166985" y="1776174"/>
            <a:ext cx="3703320" cy="3850481"/>
          </a:xfrm>
          <a:prstGeom prst="roundRect">
            <a:avLst>
              <a:gd name="adj" fmla="val 2463"/>
            </a:avLst>
          </a:prstGeom>
          <a:solidFill>
            <a:srgbClr val="182567"/>
          </a:solidFill>
          <a:ln w="7620">
            <a:solidFill>
              <a:srgbClr val="313E80"/>
            </a:solidFill>
            <a:prstDash val="solid"/>
          </a:ln>
        </p:spPr>
        <p:txBody>
          <a:bodyPr/>
          <a:lstStyle/>
          <a:p>
            <a:endParaRPr lang="en-IN"/>
          </a:p>
        </p:txBody>
      </p:sp>
      <p:sp>
        <p:nvSpPr>
          <p:cNvPr id="10" name="Text 7">
            <a:extLst>
              <a:ext uri="{FF2B5EF4-FFF2-40B4-BE49-F238E27FC236}">
                <a16:creationId xmlns:a16="http://schemas.microsoft.com/office/drawing/2014/main" id="{D10AEB4D-4AF5-090C-AAF9-2BD71C0700BF}"/>
              </a:ext>
            </a:extLst>
          </p:cNvPr>
          <p:cNvSpPr/>
          <p:nvPr/>
        </p:nvSpPr>
        <p:spPr>
          <a:xfrm>
            <a:off x="10391775" y="2000964"/>
            <a:ext cx="2714625" cy="339328"/>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Key Files in the Repository</a:t>
            </a:r>
            <a:endParaRPr lang="en-US" sz="2100" dirty="0"/>
          </a:p>
        </p:txBody>
      </p:sp>
      <p:sp>
        <p:nvSpPr>
          <p:cNvPr id="11" name="Text 8">
            <a:extLst>
              <a:ext uri="{FF2B5EF4-FFF2-40B4-BE49-F238E27FC236}">
                <a16:creationId xmlns:a16="http://schemas.microsoft.com/office/drawing/2014/main" id="{6432FE6A-0040-8B60-3777-99D71136A6F8}"/>
              </a:ext>
            </a:extLst>
          </p:cNvPr>
          <p:cNvSpPr/>
          <p:nvPr/>
        </p:nvSpPr>
        <p:spPr>
          <a:xfrm>
            <a:off x="10391775" y="2256494"/>
            <a:ext cx="3253740" cy="3148489"/>
          </a:xfrm>
          <a:prstGeom prst="rect">
            <a:avLst/>
          </a:prstGeom>
          <a:noFill/>
          <a:ln/>
        </p:spPr>
        <p:txBody>
          <a:bodyPr wrap="square" lIns="0" tIns="0" rIns="0" bIns="0" rtlCol="0" anchor="t"/>
          <a:lstStyle/>
          <a:p>
            <a:pPr marL="0" indent="0" algn="l">
              <a:lnSpc>
                <a:spcPts val="2700"/>
              </a:lnSpc>
              <a:buNone/>
            </a:pPr>
            <a:r>
              <a:rPr lang="en-US" sz="1400" dirty="0">
                <a:solidFill>
                  <a:srgbClr val="CFD0D8"/>
                </a:solidFill>
                <a:latin typeface="Roboto" pitchFamily="34" charset="0"/>
                <a:ea typeface="Roboto" pitchFamily="34" charset="-122"/>
                <a:cs typeface="Roboto" pitchFamily="34" charset="-120"/>
              </a:rPr>
              <a:t>data/ :- Contains student performance datasets.</a:t>
            </a:r>
          </a:p>
          <a:p>
            <a:pPr marL="0" indent="0" algn="l">
              <a:lnSpc>
                <a:spcPts val="2700"/>
              </a:lnSpc>
              <a:buNone/>
            </a:pPr>
            <a:r>
              <a:rPr lang="en-US" sz="1400" dirty="0">
                <a:solidFill>
                  <a:srgbClr val="CFD0D8"/>
                </a:solidFill>
                <a:latin typeface="Roboto" pitchFamily="34" charset="0"/>
                <a:ea typeface="Roboto" pitchFamily="34" charset="-122"/>
                <a:cs typeface="Roboto" pitchFamily="34" charset="-120"/>
              </a:rPr>
              <a:t>notebooks/:- </a:t>
            </a:r>
            <a:r>
              <a:rPr lang="en-US" sz="1400" dirty="0" err="1">
                <a:solidFill>
                  <a:srgbClr val="CFD0D8"/>
                </a:solidFill>
                <a:latin typeface="Roboto" pitchFamily="34" charset="0"/>
                <a:ea typeface="Roboto" pitchFamily="34" charset="-122"/>
                <a:cs typeface="Roboto" pitchFamily="34" charset="-120"/>
              </a:rPr>
              <a:t>Jupyter</a:t>
            </a:r>
            <a:r>
              <a:rPr lang="en-US" sz="1400" dirty="0">
                <a:solidFill>
                  <a:srgbClr val="CFD0D8"/>
                </a:solidFill>
                <a:latin typeface="Roboto" pitchFamily="34" charset="0"/>
                <a:ea typeface="Roboto" pitchFamily="34" charset="-122"/>
                <a:cs typeface="Roboto" pitchFamily="34" charset="-120"/>
              </a:rPr>
              <a:t> notebooks for data analysis and model implementation.</a:t>
            </a:r>
          </a:p>
          <a:p>
            <a:pPr marL="0" indent="0" algn="l">
              <a:lnSpc>
                <a:spcPts val="2700"/>
              </a:lnSpc>
              <a:buNone/>
            </a:pPr>
            <a:r>
              <a:rPr lang="en-US" sz="1400" dirty="0">
                <a:solidFill>
                  <a:srgbClr val="CFD0D8"/>
                </a:solidFill>
                <a:latin typeface="Roboto" pitchFamily="34" charset="0"/>
                <a:ea typeface="Roboto" pitchFamily="34" charset="-122"/>
                <a:cs typeface="Roboto" pitchFamily="34" charset="-120"/>
              </a:rPr>
              <a:t>models/:-Trained models and scripts for making predictions.</a:t>
            </a:r>
          </a:p>
          <a:p>
            <a:pPr marL="0" indent="0" algn="l">
              <a:lnSpc>
                <a:spcPts val="2700"/>
              </a:lnSpc>
              <a:buNone/>
            </a:pPr>
            <a:r>
              <a:rPr lang="en-US" sz="1400" dirty="0">
                <a:solidFill>
                  <a:srgbClr val="CFD0D8"/>
                </a:solidFill>
                <a:latin typeface="Roboto" pitchFamily="34" charset="0"/>
                <a:ea typeface="Roboto" pitchFamily="34" charset="-122"/>
                <a:cs typeface="Roboto" pitchFamily="34" charset="-120"/>
              </a:rPr>
              <a:t>app.py:- A simple web application for grade prediction.  </a:t>
            </a:r>
          </a:p>
          <a:p>
            <a:pPr marL="0" indent="0" algn="l">
              <a:lnSpc>
                <a:spcPts val="2700"/>
              </a:lnSpc>
              <a:buNone/>
            </a:pPr>
            <a:r>
              <a:rPr lang="en-US" sz="1400" dirty="0">
                <a:solidFill>
                  <a:srgbClr val="CFD0D8"/>
                </a:solidFill>
                <a:latin typeface="Roboto" pitchFamily="34" charset="0"/>
                <a:ea typeface="Roboto" pitchFamily="34" charset="-122"/>
                <a:cs typeface="Roboto" pitchFamily="34" charset="-120"/>
              </a:rPr>
              <a:t>requirements.txt:- List of </a:t>
            </a:r>
            <a:r>
              <a:rPr lang="en-IN" sz="1400" dirty="0">
                <a:solidFill>
                  <a:srgbClr val="CFD0D8"/>
                </a:solidFill>
                <a:latin typeface="Roboto" pitchFamily="34" charset="0"/>
                <a:ea typeface="Roboto" pitchFamily="34" charset="-122"/>
                <a:cs typeface="Roboto" pitchFamily="34" charset="-120"/>
              </a:rPr>
              <a:t>dependencies to install before running the project.</a:t>
            </a:r>
            <a:endParaRPr lang="en-US" sz="1400" dirty="0"/>
          </a:p>
        </p:txBody>
      </p:sp>
      <p:sp>
        <p:nvSpPr>
          <p:cNvPr id="12" name="Shape 9">
            <a:extLst>
              <a:ext uri="{FF2B5EF4-FFF2-40B4-BE49-F238E27FC236}">
                <a16:creationId xmlns:a16="http://schemas.microsoft.com/office/drawing/2014/main" id="{25AF4B6E-594E-5450-7A8B-8D201E72335B}"/>
              </a:ext>
            </a:extLst>
          </p:cNvPr>
          <p:cNvSpPr/>
          <p:nvPr/>
        </p:nvSpPr>
        <p:spPr>
          <a:xfrm>
            <a:off x="6246495" y="5843826"/>
            <a:ext cx="7623810" cy="1614011"/>
          </a:xfrm>
          <a:prstGeom prst="roundRect">
            <a:avLst>
              <a:gd name="adj" fmla="val 5651"/>
            </a:avLst>
          </a:prstGeom>
          <a:solidFill>
            <a:srgbClr val="182567"/>
          </a:solidFill>
          <a:ln w="7620">
            <a:solidFill>
              <a:srgbClr val="313E80"/>
            </a:solidFill>
            <a:prstDash val="solid"/>
          </a:ln>
        </p:spPr>
        <p:txBody>
          <a:bodyPr/>
          <a:lstStyle/>
          <a:p>
            <a:endParaRPr lang="en-IN"/>
          </a:p>
        </p:txBody>
      </p:sp>
      <p:sp>
        <p:nvSpPr>
          <p:cNvPr id="13" name="Text 10">
            <a:extLst>
              <a:ext uri="{FF2B5EF4-FFF2-40B4-BE49-F238E27FC236}">
                <a16:creationId xmlns:a16="http://schemas.microsoft.com/office/drawing/2014/main" id="{9D6FCE81-6A01-0535-CBFC-B4D3D8813A4C}"/>
              </a:ext>
            </a:extLst>
          </p:cNvPr>
          <p:cNvSpPr/>
          <p:nvPr/>
        </p:nvSpPr>
        <p:spPr>
          <a:xfrm>
            <a:off x="6471285" y="6068616"/>
            <a:ext cx="2714625" cy="339328"/>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GitHub </a:t>
            </a:r>
            <a:r>
              <a:rPr lang="en-IN" sz="2100" dirty="0">
                <a:solidFill>
                  <a:srgbClr val="CFD0D8"/>
                </a:solidFill>
                <a:latin typeface="Roboto Medium" pitchFamily="34" charset="0"/>
                <a:ea typeface="Roboto Medium" pitchFamily="34" charset="-122"/>
                <a:cs typeface="Roboto Medium" pitchFamily="34" charset="-120"/>
              </a:rPr>
              <a:t>Repository </a:t>
            </a:r>
            <a:endParaRPr lang="en-US" sz="2100" dirty="0"/>
          </a:p>
        </p:txBody>
      </p:sp>
      <p:sp>
        <p:nvSpPr>
          <p:cNvPr id="14" name="Text 11">
            <a:extLst>
              <a:ext uri="{FF2B5EF4-FFF2-40B4-BE49-F238E27FC236}">
                <a16:creationId xmlns:a16="http://schemas.microsoft.com/office/drawing/2014/main" id="{4A0C97F4-14D7-1EE6-BE09-6233449609C9}"/>
              </a:ext>
            </a:extLst>
          </p:cNvPr>
          <p:cNvSpPr/>
          <p:nvPr/>
        </p:nvSpPr>
        <p:spPr>
          <a:xfrm>
            <a:off x="6471285" y="6538198"/>
            <a:ext cx="7174230" cy="694849"/>
          </a:xfrm>
          <a:prstGeom prst="rect">
            <a:avLst/>
          </a:prstGeom>
          <a:noFill/>
          <a:ln/>
        </p:spPr>
        <p:txBody>
          <a:bodyPr wrap="squar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Link of Project Repository </a:t>
            </a:r>
          </a:p>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https://github.com/Ananya2306/AI_for_Predicting_Student_Performance </a:t>
            </a:r>
            <a:endParaRPr lang="en-US" sz="1700" dirty="0"/>
          </a:p>
        </p:txBody>
      </p:sp>
      <p:pic>
        <p:nvPicPr>
          <p:cNvPr id="16" name="Picture 15">
            <a:extLst>
              <a:ext uri="{FF2B5EF4-FFF2-40B4-BE49-F238E27FC236}">
                <a16:creationId xmlns:a16="http://schemas.microsoft.com/office/drawing/2014/main" id="{06652941-FEBD-3B7A-9675-711B32B1957A}"/>
              </a:ext>
            </a:extLst>
          </p:cNvPr>
          <p:cNvPicPr>
            <a:picLocks noChangeAspect="1"/>
          </p:cNvPicPr>
          <p:nvPr/>
        </p:nvPicPr>
        <p:blipFill>
          <a:blip r:embed="rId4"/>
          <a:stretch>
            <a:fillRect/>
          </a:stretch>
        </p:blipFill>
        <p:spPr>
          <a:xfrm>
            <a:off x="12696555" y="7562757"/>
            <a:ext cx="1933845" cy="666843"/>
          </a:xfrm>
          <a:prstGeom prst="rect">
            <a:avLst/>
          </a:prstGeom>
        </p:spPr>
      </p:pic>
      <p:pic>
        <p:nvPicPr>
          <p:cNvPr id="1026" name="Picture 2">
            <a:extLst>
              <a:ext uri="{FF2B5EF4-FFF2-40B4-BE49-F238E27FC236}">
                <a16:creationId xmlns:a16="http://schemas.microsoft.com/office/drawing/2014/main" id="{1360D8D0-9029-4F66-C053-FE97C242D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53" y="15247"/>
            <a:ext cx="59292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6785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AI for Predicting Student Performance</a:t>
            </a:r>
            <a:endParaRPr lang="en-US" sz="4450" dirty="0"/>
          </a:p>
        </p:txBody>
      </p:sp>
      <p:sp>
        <p:nvSpPr>
          <p:cNvPr id="4" name="Text 1"/>
          <p:cNvSpPr/>
          <p:nvPr/>
        </p:nvSpPr>
        <p:spPr>
          <a:xfrm>
            <a:off x="6280190" y="2725579"/>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Predicting student success is a critical challenge for educational institutions. This presentation outlines our approach to building an AI model that uses historical academic data, attendance, and past performance to forecast student grades. By leveraging machine learning, we aim to identify at-risk students early, enabling timely interventions and personalized educational strategies.</a:t>
            </a:r>
            <a:endParaRPr lang="en-US" sz="1750" dirty="0"/>
          </a:p>
        </p:txBody>
      </p:sp>
      <p:sp>
        <p:nvSpPr>
          <p:cNvPr id="5" name="Text 2"/>
          <p:cNvSpPr/>
          <p:nvPr/>
        </p:nvSpPr>
        <p:spPr>
          <a:xfrm>
            <a:off x="6280190" y="515814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Our model provides actionable insights that can help educators improve student outcomes. We'll cover data collection, model selection, training, and evaluation. Let's explore how AI can transform education and support student achievement.</a:t>
            </a:r>
            <a:endParaRPr lang="en-US" sz="1750" dirty="0"/>
          </a:p>
        </p:txBody>
      </p:sp>
      <p:sp>
        <p:nvSpPr>
          <p:cNvPr id="6" name="Shape 3"/>
          <p:cNvSpPr/>
          <p:nvPr/>
        </p:nvSpPr>
        <p:spPr>
          <a:xfrm>
            <a:off x="6280190" y="6881813"/>
            <a:ext cx="362903" cy="362903"/>
          </a:xfrm>
          <a:prstGeom prst="roundRect">
            <a:avLst>
              <a:gd name="adj" fmla="val 25194296"/>
            </a:avLst>
          </a:prstGeom>
          <a:noFill/>
          <a:ln w="7620">
            <a:solidFill>
              <a:srgbClr val="3C3838"/>
            </a:solidFill>
            <a:prstDash val="solid"/>
          </a:ln>
        </p:spPr>
        <p:txBody>
          <a:bodyPr/>
          <a:lstStyle/>
          <a:p>
            <a:endParaRPr lang="en-IN"/>
          </a:p>
        </p:txBody>
      </p:sp>
      <p:pic>
        <p:nvPicPr>
          <p:cNvPr id="7" name="Image 1" descr="preencoded.png"/>
          <p:cNvPicPr>
            <a:picLocks noChangeAspect="1"/>
          </p:cNvPicPr>
          <p:nvPr/>
        </p:nvPicPr>
        <p:blipFill>
          <a:blip r:embed="rId4"/>
          <a:stretch>
            <a:fillRect/>
          </a:stretch>
        </p:blipFill>
        <p:spPr>
          <a:xfrm>
            <a:off x="6287810" y="6889433"/>
            <a:ext cx="347663" cy="347663"/>
          </a:xfrm>
          <a:prstGeom prst="rect">
            <a:avLst/>
          </a:prstGeom>
        </p:spPr>
      </p:pic>
      <p:sp>
        <p:nvSpPr>
          <p:cNvPr id="8" name="Text 4"/>
          <p:cNvSpPr/>
          <p:nvPr/>
        </p:nvSpPr>
        <p:spPr>
          <a:xfrm>
            <a:off x="6756440" y="6864906"/>
            <a:ext cx="1318379" cy="396835"/>
          </a:xfrm>
          <a:prstGeom prst="rect">
            <a:avLst/>
          </a:prstGeom>
          <a:noFill/>
          <a:ln/>
        </p:spPr>
        <p:txBody>
          <a:bodyPr wrap="none" lIns="0" tIns="0" rIns="0" bIns="0" rtlCol="0" anchor="t"/>
          <a:lstStyle/>
          <a:p>
            <a:pPr marL="0" indent="0" algn="l">
              <a:lnSpc>
                <a:spcPts val="3100"/>
              </a:lnSpc>
              <a:buNone/>
            </a:pPr>
            <a:r>
              <a:rPr lang="en-US" sz="2200" b="1" dirty="0">
                <a:solidFill>
                  <a:srgbClr val="CFD0D8"/>
                </a:solidFill>
                <a:latin typeface="Roboto Bold" pitchFamily="34" charset="0"/>
                <a:ea typeface="Roboto Bold" pitchFamily="34" charset="-122"/>
                <a:cs typeface="Roboto Bold" pitchFamily="34" charset="-120"/>
              </a:rPr>
              <a:t>by Ananya</a:t>
            </a:r>
            <a:endParaRPr lang="en-US" sz="2200" dirty="0"/>
          </a:p>
        </p:txBody>
      </p:sp>
      <p:pic>
        <p:nvPicPr>
          <p:cNvPr id="10" name="Picture 9">
            <a:extLst>
              <a:ext uri="{FF2B5EF4-FFF2-40B4-BE49-F238E27FC236}">
                <a16:creationId xmlns:a16="http://schemas.microsoft.com/office/drawing/2014/main" id="{67B744F2-FCDB-5E9D-375F-9BBD9CDC62E7}"/>
              </a:ext>
            </a:extLst>
          </p:cNvPr>
          <p:cNvPicPr>
            <a:picLocks noChangeAspect="1"/>
          </p:cNvPicPr>
          <p:nvPr/>
        </p:nvPicPr>
        <p:blipFill>
          <a:blip r:embed="rId5"/>
          <a:stretch>
            <a:fillRect/>
          </a:stretch>
        </p:blipFill>
        <p:spPr>
          <a:xfrm>
            <a:off x="6280190" y="6820082"/>
            <a:ext cx="1933845" cy="666843"/>
          </a:xfrm>
          <a:prstGeom prst="rect">
            <a:avLst/>
          </a:prstGeom>
        </p:spPr>
      </p:pic>
      <p:pic>
        <p:nvPicPr>
          <p:cNvPr id="12" name="Picture 11">
            <a:extLst>
              <a:ext uri="{FF2B5EF4-FFF2-40B4-BE49-F238E27FC236}">
                <a16:creationId xmlns:a16="http://schemas.microsoft.com/office/drawing/2014/main" id="{BD3DAC92-1143-1DA0-E3B6-624F5BB0F80D}"/>
              </a:ext>
            </a:extLst>
          </p:cNvPr>
          <p:cNvPicPr>
            <a:picLocks noChangeAspect="1"/>
          </p:cNvPicPr>
          <p:nvPr/>
        </p:nvPicPr>
        <p:blipFill>
          <a:blip r:embed="rId5"/>
          <a:stretch>
            <a:fillRect/>
          </a:stretch>
        </p:blipFill>
        <p:spPr>
          <a:xfrm>
            <a:off x="12696555" y="7535863"/>
            <a:ext cx="1933845" cy="6668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4921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Introduction</a:t>
            </a:r>
            <a:endParaRPr lang="en-US" sz="4450" dirty="0"/>
          </a:p>
        </p:txBody>
      </p:sp>
      <p:sp>
        <p:nvSpPr>
          <p:cNvPr id="3" name="Text 1"/>
          <p:cNvSpPr/>
          <p:nvPr/>
        </p:nvSpPr>
        <p:spPr>
          <a:xfrm>
            <a:off x="793790" y="26249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Overview</a:t>
            </a:r>
            <a:endParaRPr lang="en-US" sz="2200" dirty="0"/>
          </a:p>
        </p:txBody>
      </p:sp>
      <p:sp>
        <p:nvSpPr>
          <p:cNvPr id="4" name="Text 2"/>
          <p:cNvSpPr/>
          <p:nvPr/>
        </p:nvSpPr>
        <p:spPr>
          <a:xfrm>
            <a:off x="793790" y="3206115"/>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AI can significantly enhance educational outcomes by analyzing historical academic data. Our project focuses on building a machine learning model to predict student grades using key features such as attendance, past grades, and various academic factors.</a:t>
            </a:r>
            <a:endParaRPr lang="en-US" sz="1750" dirty="0"/>
          </a:p>
        </p:txBody>
      </p:sp>
      <p:sp>
        <p:nvSpPr>
          <p:cNvPr id="5" name="Text 3"/>
          <p:cNvSpPr/>
          <p:nvPr/>
        </p:nvSpPr>
        <p:spPr>
          <a:xfrm>
            <a:off x="793790" y="5224701"/>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This approach offers a proactive solution to identifying students who may require additional support, ultimately improving overall academic performance and student retention rates.</a:t>
            </a:r>
            <a:endParaRPr lang="en-US" sz="1750" dirty="0"/>
          </a:p>
        </p:txBody>
      </p:sp>
      <p:sp>
        <p:nvSpPr>
          <p:cNvPr id="6" name="Text 4"/>
          <p:cNvSpPr/>
          <p:nvPr/>
        </p:nvSpPr>
        <p:spPr>
          <a:xfrm>
            <a:off x="7599521" y="26249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Problem Statement</a:t>
            </a:r>
            <a:endParaRPr lang="en-US" sz="2200" dirty="0"/>
          </a:p>
        </p:txBody>
      </p:sp>
      <p:sp>
        <p:nvSpPr>
          <p:cNvPr id="7" name="Text 5"/>
          <p:cNvSpPr/>
          <p:nvPr/>
        </p:nvSpPr>
        <p:spPr>
          <a:xfrm>
            <a:off x="7599521" y="3206115"/>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Many educational institutions struggle to identify and support at-risk students early enough. Traditional methods often fall short in providing timely interventions, leading to poorer academic results and increased dropout rates.</a:t>
            </a:r>
            <a:endParaRPr lang="en-US" sz="1750" dirty="0"/>
          </a:p>
        </p:txBody>
      </p:sp>
      <p:sp>
        <p:nvSpPr>
          <p:cNvPr id="8" name="Text 6"/>
          <p:cNvSpPr/>
          <p:nvPr/>
        </p:nvSpPr>
        <p:spPr>
          <a:xfrm>
            <a:off x="7599521" y="4861798"/>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Our model addresses this challenge by providing a data-driven approach to predict student performance, allowing for targeted interventions and personalized support systems.</a:t>
            </a:r>
            <a:endParaRPr lang="en-US" sz="1750" dirty="0"/>
          </a:p>
        </p:txBody>
      </p:sp>
      <p:pic>
        <p:nvPicPr>
          <p:cNvPr id="10" name="Picture 9">
            <a:extLst>
              <a:ext uri="{FF2B5EF4-FFF2-40B4-BE49-F238E27FC236}">
                <a16:creationId xmlns:a16="http://schemas.microsoft.com/office/drawing/2014/main" id="{1D50BD27-91B3-F099-842E-7DC2B748C3F0}"/>
              </a:ext>
            </a:extLst>
          </p:cNvPr>
          <p:cNvPicPr>
            <a:picLocks noChangeAspect="1"/>
          </p:cNvPicPr>
          <p:nvPr/>
        </p:nvPicPr>
        <p:blipFill>
          <a:blip r:embed="rId3"/>
          <a:stretch>
            <a:fillRect/>
          </a:stretch>
        </p:blipFill>
        <p:spPr>
          <a:xfrm>
            <a:off x="12696555" y="7562757"/>
            <a:ext cx="1933845" cy="6668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7698"/>
          </a:xfrm>
          <a:prstGeom prst="rect">
            <a:avLst/>
          </a:prstGeom>
        </p:spPr>
      </p:pic>
      <p:sp>
        <p:nvSpPr>
          <p:cNvPr id="3" name="Text 0"/>
          <p:cNvSpPr/>
          <p:nvPr/>
        </p:nvSpPr>
        <p:spPr>
          <a:xfrm>
            <a:off x="710565" y="3257312"/>
            <a:ext cx="5075515" cy="634365"/>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Roboto Medium" pitchFamily="34" charset="0"/>
                <a:ea typeface="Roboto Medium" pitchFamily="34" charset="-122"/>
                <a:cs typeface="Roboto Medium" pitchFamily="34" charset="-120"/>
              </a:rPr>
              <a:t>Objective</a:t>
            </a:r>
            <a:endParaRPr lang="en-US" sz="3950" dirty="0"/>
          </a:p>
        </p:txBody>
      </p:sp>
      <p:pic>
        <p:nvPicPr>
          <p:cNvPr id="4" name="Image 1" descr="preencoded.png"/>
          <p:cNvPicPr>
            <a:picLocks noChangeAspect="1"/>
          </p:cNvPicPr>
          <p:nvPr/>
        </p:nvPicPr>
        <p:blipFill>
          <a:blip r:embed="rId4"/>
          <a:stretch>
            <a:fillRect/>
          </a:stretch>
        </p:blipFill>
        <p:spPr>
          <a:xfrm>
            <a:off x="710565" y="4196120"/>
            <a:ext cx="1015008" cy="1494473"/>
          </a:xfrm>
          <a:prstGeom prst="rect">
            <a:avLst/>
          </a:prstGeom>
        </p:spPr>
      </p:pic>
      <p:sp>
        <p:nvSpPr>
          <p:cNvPr id="5" name="Text 1"/>
          <p:cNvSpPr/>
          <p:nvPr/>
        </p:nvSpPr>
        <p:spPr>
          <a:xfrm>
            <a:off x="2030016" y="4399121"/>
            <a:ext cx="2537698" cy="317063"/>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Roboto Medium" pitchFamily="34" charset="0"/>
                <a:ea typeface="Roboto Medium" pitchFamily="34" charset="-122"/>
                <a:cs typeface="Roboto Medium" pitchFamily="34" charset="-120"/>
              </a:rPr>
              <a:t>Goal</a:t>
            </a:r>
            <a:endParaRPr lang="en-US" sz="1950" dirty="0"/>
          </a:p>
        </p:txBody>
      </p:sp>
      <p:sp>
        <p:nvSpPr>
          <p:cNvPr id="6" name="Text 2"/>
          <p:cNvSpPr/>
          <p:nvPr/>
        </p:nvSpPr>
        <p:spPr>
          <a:xfrm>
            <a:off x="2030016" y="4837986"/>
            <a:ext cx="11889819" cy="649605"/>
          </a:xfrm>
          <a:prstGeom prst="rect">
            <a:avLst/>
          </a:prstGeom>
          <a:noFill/>
          <a:ln/>
        </p:spPr>
        <p:txBody>
          <a:bodyPr wrap="square" lIns="0" tIns="0" rIns="0" bIns="0" rtlCol="0" anchor="t"/>
          <a:lstStyle/>
          <a:p>
            <a:pPr marL="0" indent="0" algn="l">
              <a:lnSpc>
                <a:spcPts val="2550"/>
              </a:lnSpc>
              <a:buNone/>
            </a:pPr>
            <a:r>
              <a:rPr lang="en-US" sz="1550" dirty="0">
                <a:solidFill>
                  <a:srgbClr val="CFD0D8"/>
                </a:solidFill>
                <a:latin typeface="Roboto" pitchFamily="34" charset="0"/>
                <a:ea typeface="Roboto" pitchFamily="34" charset="-122"/>
                <a:cs typeface="Roboto" pitchFamily="34" charset="-120"/>
              </a:rPr>
              <a:t>Our primary goal is to construct a robust machine learning model capable of predicting student grades. This model will be trained using historical academic records, attendance data, and past performance metrics to ensure accurate and reliable predictions.</a:t>
            </a:r>
            <a:endParaRPr lang="en-US" sz="1550" dirty="0"/>
          </a:p>
        </p:txBody>
      </p:sp>
      <p:pic>
        <p:nvPicPr>
          <p:cNvPr id="7" name="Image 2" descr="preencoded.png"/>
          <p:cNvPicPr>
            <a:picLocks noChangeAspect="1"/>
          </p:cNvPicPr>
          <p:nvPr/>
        </p:nvPicPr>
        <p:blipFill>
          <a:blip r:embed="rId5"/>
          <a:stretch>
            <a:fillRect/>
          </a:stretch>
        </p:blipFill>
        <p:spPr>
          <a:xfrm>
            <a:off x="710565" y="5690592"/>
            <a:ext cx="1015008" cy="1819275"/>
          </a:xfrm>
          <a:prstGeom prst="rect">
            <a:avLst/>
          </a:prstGeom>
        </p:spPr>
      </p:pic>
      <p:sp>
        <p:nvSpPr>
          <p:cNvPr id="8" name="Text 3"/>
          <p:cNvSpPr/>
          <p:nvPr/>
        </p:nvSpPr>
        <p:spPr>
          <a:xfrm>
            <a:off x="2030016" y="5893594"/>
            <a:ext cx="2537698" cy="317063"/>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Roboto Medium" pitchFamily="34" charset="0"/>
                <a:ea typeface="Roboto Medium" pitchFamily="34" charset="-122"/>
                <a:cs typeface="Roboto Medium" pitchFamily="34" charset="-120"/>
              </a:rPr>
              <a:t>Use Cases</a:t>
            </a:r>
            <a:endParaRPr lang="en-US" sz="1950" dirty="0"/>
          </a:p>
        </p:txBody>
      </p:sp>
      <p:sp>
        <p:nvSpPr>
          <p:cNvPr id="9" name="Text 4"/>
          <p:cNvSpPr/>
          <p:nvPr/>
        </p:nvSpPr>
        <p:spPr>
          <a:xfrm>
            <a:off x="2030016" y="6332458"/>
            <a:ext cx="11889819" cy="974408"/>
          </a:xfrm>
          <a:prstGeom prst="rect">
            <a:avLst/>
          </a:prstGeom>
          <a:noFill/>
          <a:ln/>
        </p:spPr>
        <p:txBody>
          <a:bodyPr wrap="square" lIns="0" tIns="0" rIns="0" bIns="0" rtlCol="0" anchor="t"/>
          <a:lstStyle/>
          <a:p>
            <a:pPr marL="0" indent="0" algn="l">
              <a:lnSpc>
                <a:spcPts val="2550"/>
              </a:lnSpc>
              <a:buNone/>
            </a:pPr>
            <a:r>
              <a:rPr lang="en-US" sz="1550" dirty="0">
                <a:solidFill>
                  <a:srgbClr val="CFD0D8"/>
                </a:solidFill>
                <a:latin typeface="Roboto" pitchFamily="34" charset="0"/>
                <a:ea typeface="Roboto" pitchFamily="34" charset="-122"/>
                <a:cs typeface="Roboto" pitchFamily="34" charset="-120"/>
              </a:rPr>
              <a:t>The applications of our model are extensive. It allows for early intervention for at-risk students, providing them with the necessary resources and support to succeed. Additionally, it enables personalized educational strategies, tailoring learning experiences to meet individual student needs and improve overall outcomes.</a:t>
            </a:r>
            <a:endParaRPr lang="en-US" sz="1550" dirty="0"/>
          </a:p>
        </p:txBody>
      </p:sp>
      <p:pic>
        <p:nvPicPr>
          <p:cNvPr id="11" name="Picture 10">
            <a:extLst>
              <a:ext uri="{FF2B5EF4-FFF2-40B4-BE49-F238E27FC236}">
                <a16:creationId xmlns:a16="http://schemas.microsoft.com/office/drawing/2014/main" id="{6062619A-9D20-5612-9A41-99E9B1C604CC}"/>
              </a:ext>
            </a:extLst>
          </p:cNvPr>
          <p:cNvPicPr>
            <a:picLocks noChangeAspect="1"/>
          </p:cNvPicPr>
          <p:nvPr/>
        </p:nvPicPr>
        <p:blipFill>
          <a:blip r:embed="rId6"/>
          <a:stretch>
            <a:fillRect/>
          </a:stretch>
        </p:blipFill>
        <p:spPr>
          <a:xfrm>
            <a:off x="12696555" y="7437632"/>
            <a:ext cx="1933845" cy="6668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3331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Data Collection</a:t>
            </a:r>
            <a:endParaRPr lang="en-US" sz="4450" dirty="0"/>
          </a:p>
        </p:txBody>
      </p:sp>
      <p:pic>
        <p:nvPicPr>
          <p:cNvPr id="4" name="Image 1" descr="preencoded.png"/>
          <p:cNvPicPr>
            <a:picLocks noChangeAspect="1"/>
          </p:cNvPicPr>
          <p:nvPr/>
        </p:nvPicPr>
        <p:blipFill>
          <a:blip r:embed="rId4"/>
          <a:stretch>
            <a:fillRect/>
          </a:stretch>
        </p:blipFill>
        <p:spPr>
          <a:xfrm>
            <a:off x="6280190" y="1882259"/>
            <a:ext cx="566976" cy="566976"/>
          </a:xfrm>
          <a:prstGeom prst="rect">
            <a:avLst/>
          </a:prstGeom>
        </p:spPr>
      </p:pic>
      <p:sp>
        <p:nvSpPr>
          <p:cNvPr id="5" name="Text 1"/>
          <p:cNvSpPr/>
          <p:nvPr/>
        </p:nvSpPr>
        <p:spPr>
          <a:xfrm>
            <a:off x="6280190" y="26760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Dataset Overview</a:t>
            </a:r>
            <a:endParaRPr lang="en-US" sz="2200" dirty="0"/>
          </a:p>
        </p:txBody>
      </p:sp>
      <p:sp>
        <p:nvSpPr>
          <p:cNvPr id="6" name="Text 2"/>
          <p:cNvSpPr/>
          <p:nvPr/>
        </p:nvSpPr>
        <p:spPr>
          <a:xfrm>
            <a:off x="6280190" y="3166467"/>
            <a:ext cx="360807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Attendance records: Tracking student presence in classes.</a:t>
            </a:r>
            <a:endParaRPr lang="en-US" sz="1750" dirty="0"/>
          </a:p>
        </p:txBody>
      </p:sp>
      <p:sp>
        <p:nvSpPr>
          <p:cNvPr id="7" name="Text 3"/>
          <p:cNvSpPr/>
          <p:nvPr/>
        </p:nvSpPr>
        <p:spPr>
          <a:xfrm>
            <a:off x="6280190" y="3971568"/>
            <a:ext cx="360807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Previous grades: Scores in exams, assignments, and projects.</a:t>
            </a:r>
            <a:endParaRPr lang="en-US" sz="1750" dirty="0"/>
          </a:p>
        </p:txBody>
      </p:sp>
      <p:sp>
        <p:nvSpPr>
          <p:cNvPr id="8" name="Text 4"/>
          <p:cNvSpPr/>
          <p:nvPr/>
        </p:nvSpPr>
        <p:spPr>
          <a:xfrm>
            <a:off x="6280190" y="5139571"/>
            <a:ext cx="360807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Demographic information: Age, gender, and socio-economic background.</a:t>
            </a:r>
            <a:endParaRPr lang="en-US" sz="1750" dirty="0"/>
          </a:p>
        </p:txBody>
      </p:sp>
      <p:sp>
        <p:nvSpPr>
          <p:cNvPr id="9" name="Text 5"/>
          <p:cNvSpPr/>
          <p:nvPr/>
        </p:nvSpPr>
        <p:spPr>
          <a:xfrm>
            <a:off x="6280190" y="6307574"/>
            <a:ext cx="360807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Other academic factors: Class participation, behavior, and engagement.</a:t>
            </a:r>
            <a:endParaRPr lang="en-US" sz="1750" dirty="0"/>
          </a:p>
        </p:txBody>
      </p:sp>
      <p:pic>
        <p:nvPicPr>
          <p:cNvPr id="10" name="Image 2" descr="preencoded.png"/>
          <p:cNvPicPr>
            <a:picLocks noChangeAspect="1"/>
          </p:cNvPicPr>
          <p:nvPr/>
        </p:nvPicPr>
        <p:blipFill>
          <a:blip r:embed="rId5"/>
          <a:stretch>
            <a:fillRect/>
          </a:stretch>
        </p:blipFill>
        <p:spPr>
          <a:xfrm>
            <a:off x="10228421" y="1882259"/>
            <a:ext cx="566976" cy="566976"/>
          </a:xfrm>
          <a:prstGeom prst="rect">
            <a:avLst/>
          </a:prstGeom>
        </p:spPr>
      </p:pic>
      <p:sp>
        <p:nvSpPr>
          <p:cNvPr id="11" name="Text 6"/>
          <p:cNvSpPr/>
          <p:nvPr/>
        </p:nvSpPr>
        <p:spPr>
          <a:xfrm>
            <a:off x="10228421" y="26760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 Preprocessing</a:t>
            </a:r>
            <a:endParaRPr lang="en-US" sz="2200" dirty="0"/>
          </a:p>
        </p:txBody>
      </p:sp>
      <p:sp>
        <p:nvSpPr>
          <p:cNvPr id="12" name="Text 7"/>
          <p:cNvSpPr/>
          <p:nvPr/>
        </p:nvSpPr>
        <p:spPr>
          <a:xfrm>
            <a:off x="10228421" y="3166467"/>
            <a:ext cx="360818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Handling missing data: Imputation techniques to fill gaps.</a:t>
            </a:r>
            <a:endParaRPr lang="en-US" sz="1750" dirty="0"/>
          </a:p>
        </p:txBody>
      </p:sp>
      <p:sp>
        <p:nvSpPr>
          <p:cNvPr id="13" name="Text 8"/>
          <p:cNvSpPr/>
          <p:nvPr/>
        </p:nvSpPr>
        <p:spPr>
          <a:xfrm>
            <a:off x="10228421" y="4334470"/>
            <a:ext cx="360818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Normalization: Scaling numerical values for consistent analysis.</a:t>
            </a:r>
            <a:endParaRPr lang="en-US" sz="1750" dirty="0"/>
          </a:p>
        </p:txBody>
      </p:sp>
      <p:sp>
        <p:nvSpPr>
          <p:cNvPr id="14" name="Text 9"/>
          <p:cNvSpPr/>
          <p:nvPr/>
        </p:nvSpPr>
        <p:spPr>
          <a:xfrm>
            <a:off x="10228421" y="5502473"/>
            <a:ext cx="360818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Data Cleaning: Removing inconsistencies and errors.</a:t>
            </a:r>
            <a:endParaRPr lang="en-US" sz="1750" dirty="0"/>
          </a:p>
        </p:txBody>
      </p:sp>
      <p:pic>
        <p:nvPicPr>
          <p:cNvPr id="16" name="Picture 15">
            <a:extLst>
              <a:ext uri="{FF2B5EF4-FFF2-40B4-BE49-F238E27FC236}">
                <a16:creationId xmlns:a16="http://schemas.microsoft.com/office/drawing/2014/main" id="{D08C1CF9-0C0C-7E3B-153B-13290D2958C9}"/>
              </a:ext>
            </a:extLst>
          </p:cNvPr>
          <p:cNvPicPr>
            <a:picLocks noChangeAspect="1"/>
          </p:cNvPicPr>
          <p:nvPr/>
        </p:nvPicPr>
        <p:blipFill>
          <a:blip r:embed="rId6"/>
          <a:stretch>
            <a:fillRect/>
          </a:stretch>
        </p:blipFill>
        <p:spPr>
          <a:xfrm>
            <a:off x="12696555" y="7562757"/>
            <a:ext cx="1933845" cy="6668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6226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Features and Labels</a:t>
            </a:r>
            <a:endParaRPr lang="en-US" sz="4450" dirty="0"/>
          </a:p>
        </p:txBody>
      </p:sp>
      <p:sp>
        <p:nvSpPr>
          <p:cNvPr id="3" name="Shape 1"/>
          <p:cNvSpPr/>
          <p:nvPr/>
        </p:nvSpPr>
        <p:spPr>
          <a:xfrm>
            <a:off x="793790" y="2124670"/>
            <a:ext cx="3260646" cy="2633543"/>
          </a:xfrm>
          <a:prstGeom prst="roundRect">
            <a:avLst>
              <a:gd name="adj" fmla="val 3617"/>
            </a:avLst>
          </a:prstGeom>
          <a:solidFill>
            <a:srgbClr val="182567"/>
          </a:solidFill>
          <a:ln w="7620">
            <a:solidFill>
              <a:srgbClr val="313E80"/>
            </a:solidFill>
            <a:prstDash val="solid"/>
          </a:ln>
        </p:spPr>
        <p:txBody>
          <a:bodyPr/>
          <a:lstStyle/>
          <a:p>
            <a:endParaRPr lang="en-IN"/>
          </a:p>
        </p:txBody>
      </p:sp>
      <p:sp>
        <p:nvSpPr>
          <p:cNvPr id="4" name="Text 2"/>
          <p:cNvSpPr/>
          <p:nvPr/>
        </p:nvSpPr>
        <p:spPr>
          <a:xfrm>
            <a:off x="2264569" y="3242072"/>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D0D8"/>
                </a:solidFill>
                <a:latin typeface="Roboto Medium" pitchFamily="34" charset="0"/>
                <a:ea typeface="Roboto Medium" pitchFamily="34" charset="-122"/>
                <a:cs typeface="Roboto Medium" pitchFamily="34" charset="-120"/>
              </a:rPr>
              <a:t>1</a:t>
            </a:r>
            <a:endParaRPr lang="en-US" sz="2500" dirty="0"/>
          </a:p>
        </p:txBody>
      </p:sp>
      <p:sp>
        <p:nvSpPr>
          <p:cNvPr id="5" name="Text 3"/>
          <p:cNvSpPr/>
          <p:nvPr/>
        </p:nvSpPr>
        <p:spPr>
          <a:xfrm>
            <a:off x="4281249" y="23514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Features</a:t>
            </a:r>
            <a:endParaRPr lang="en-US" sz="2200" dirty="0"/>
          </a:p>
        </p:txBody>
      </p:sp>
      <p:sp>
        <p:nvSpPr>
          <p:cNvPr id="6" name="Text 4"/>
          <p:cNvSpPr/>
          <p:nvPr/>
        </p:nvSpPr>
        <p:spPr>
          <a:xfrm>
            <a:off x="4281249" y="2841903"/>
            <a:ext cx="608218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Attendance rate: Percentage of classes attended.</a:t>
            </a:r>
            <a:endParaRPr lang="en-US" sz="1750" dirty="0"/>
          </a:p>
        </p:txBody>
      </p:sp>
      <p:sp>
        <p:nvSpPr>
          <p:cNvPr id="7" name="Text 5"/>
          <p:cNvSpPr/>
          <p:nvPr/>
        </p:nvSpPr>
        <p:spPr>
          <a:xfrm>
            <a:off x="4281249" y="3284101"/>
            <a:ext cx="608218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Past grades: Average marks in previous subjects.</a:t>
            </a:r>
            <a:endParaRPr lang="en-US" sz="1750" dirty="0"/>
          </a:p>
        </p:txBody>
      </p:sp>
      <p:sp>
        <p:nvSpPr>
          <p:cNvPr id="8" name="Text 6"/>
          <p:cNvSpPr/>
          <p:nvPr/>
        </p:nvSpPr>
        <p:spPr>
          <a:xfrm>
            <a:off x="4281249" y="3726299"/>
            <a:ext cx="608218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Study habits: Time spent studying and learning methods.</a:t>
            </a:r>
            <a:endParaRPr lang="en-US" sz="1750" dirty="0"/>
          </a:p>
        </p:txBody>
      </p:sp>
      <p:sp>
        <p:nvSpPr>
          <p:cNvPr id="9" name="Text 7"/>
          <p:cNvSpPr/>
          <p:nvPr/>
        </p:nvSpPr>
        <p:spPr>
          <a:xfrm>
            <a:off x="4281249" y="4168497"/>
            <a:ext cx="608218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Participation in class: Active engagement in discussions.</a:t>
            </a:r>
            <a:endParaRPr lang="en-US" sz="1750" dirty="0"/>
          </a:p>
        </p:txBody>
      </p:sp>
      <p:sp>
        <p:nvSpPr>
          <p:cNvPr id="10" name="Shape 8"/>
          <p:cNvSpPr/>
          <p:nvPr/>
        </p:nvSpPr>
        <p:spPr>
          <a:xfrm>
            <a:off x="4167783" y="4742974"/>
            <a:ext cx="9555480" cy="15240"/>
          </a:xfrm>
          <a:prstGeom prst="roundRect">
            <a:avLst>
              <a:gd name="adj" fmla="val 625116"/>
            </a:avLst>
          </a:prstGeom>
          <a:solidFill>
            <a:srgbClr val="313E80"/>
          </a:solidFill>
          <a:ln/>
        </p:spPr>
        <p:txBody>
          <a:bodyPr/>
          <a:lstStyle/>
          <a:p>
            <a:endParaRPr lang="en-IN"/>
          </a:p>
        </p:txBody>
      </p:sp>
      <p:sp>
        <p:nvSpPr>
          <p:cNvPr id="11" name="Shape 9"/>
          <p:cNvSpPr/>
          <p:nvPr/>
        </p:nvSpPr>
        <p:spPr>
          <a:xfrm>
            <a:off x="793790" y="4871561"/>
            <a:ext cx="6521410" cy="2395657"/>
          </a:xfrm>
          <a:prstGeom prst="roundRect">
            <a:avLst>
              <a:gd name="adj" fmla="val 3977"/>
            </a:avLst>
          </a:prstGeom>
          <a:solidFill>
            <a:srgbClr val="182567"/>
          </a:solidFill>
          <a:ln w="7620">
            <a:solidFill>
              <a:srgbClr val="313E80"/>
            </a:solidFill>
            <a:prstDash val="solid"/>
          </a:ln>
        </p:spPr>
        <p:txBody>
          <a:bodyPr/>
          <a:lstStyle/>
          <a:p>
            <a:endParaRPr lang="en-IN"/>
          </a:p>
        </p:txBody>
      </p:sp>
      <p:sp>
        <p:nvSpPr>
          <p:cNvPr id="12" name="Text 10"/>
          <p:cNvSpPr/>
          <p:nvPr/>
        </p:nvSpPr>
        <p:spPr>
          <a:xfrm>
            <a:off x="3895011" y="5870019"/>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D0D8"/>
                </a:solidFill>
                <a:latin typeface="Roboto Medium" pitchFamily="34" charset="0"/>
                <a:ea typeface="Roboto Medium" pitchFamily="34" charset="-122"/>
                <a:cs typeface="Roboto Medium" pitchFamily="34" charset="-120"/>
              </a:rPr>
              <a:t>2</a:t>
            </a:r>
            <a:endParaRPr lang="en-US" sz="2500" dirty="0"/>
          </a:p>
        </p:txBody>
      </p:sp>
      <p:sp>
        <p:nvSpPr>
          <p:cNvPr id="13" name="Text 11"/>
          <p:cNvSpPr/>
          <p:nvPr/>
        </p:nvSpPr>
        <p:spPr>
          <a:xfrm>
            <a:off x="7542014" y="5098375"/>
            <a:ext cx="2876193"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Label (Target Variable)</a:t>
            </a:r>
            <a:endParaRPr lang="en-US" sz="2200" dirty="0"/>
          </a:p>
        </p:txBody>
      </p:sp>
      <p:sp>
        <p:nvSpPr>
          <p:cNvPr id="14" name="Text 12"/>
          <p:cNvSpPr/>
          <p:nvPr/>
        </p:nvSpPr>
        <p:spPr>
          <a:xfrm>
            <a:off x="7542014" y="5588794"/>
            <a:ext cx="6067782"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student's final grade in the subject or overall GPA serves as the target variable. This label is what the model will predict based on the input features, providing a clear measure of academic performance.</a:t>
            </a:r>
            <a:endParaRPr lang="en-US" sz="1750" dirty="0"/>
          </a:p>
        </p:txBody>
      </p:sp>
      <p:pic>
        <p:nvPicPr>
          <p:cNvPr id="16" name="Picture 15">
            <a:extLst>
              <a:ext uri="{FF2B5EF4-FFF2-40B4-BE49-F238E27FC236}">
                <a16:creationId xmlns:a16="http://schemas.microsoft.com/office/drawing/2014/main" id="{9AE4AC35-91E1-C4E0-00B7-4F5AABD782A7}"/>
              </a:ext>
            </a:extLst>
          </p:cNvPr>
          <p:cNvPicPr>
            <a:picLocks noChangeAspect="1"/>
          </p:cNvPicPr>
          <p:nvPr/>
        </p:nvPicPr>
        <p:blipFill>
          <a:blip r:embed="rId3"/>
          <a:stretch>
            <a:fillRect/>
          </a:stretch>
        </p:blipFill>
        <p:spPr>
          <a:xfrm>
            <a:off x="12642873" y="7537562"/>
            <a:ext cx="1933845" cy="6668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3293" y="787837"/>
            <a:ext cx="4523780" cy="565547"/>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Roboto Medium" pitchFamily="34" charset="0"/>
                <a:ea typeface="Roboto Medium" pitchFamily="34" charset="-122"/>
                <a:cs typeface="Roboto Medium" pitchFamily="34" charset="-120"/>
              </a:rPr>
              <a:t>Model Selection</a:t>
            </a:r>
            <a:endParaRPr lang="en-US" sz="3550" dirty="0"/>
          </a:p>
        </p:txBody>
      </p:sp>
      <p:sp>
        <p:nvSpPr>
          <p:cNvPr id="4" name="Shape 1"/>
          <p:cNvSpPr/>
          <p:nvPr/>
        </p:nvSpPr>
        <p:spPr>
          <a:xfrm>
            <a:off x="633293" y="1828205"/>
            <a:ext cx="407075" cy="407075"/>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5" name="Text 2"/>
          <p:cNvSpPr/>
          <p:nvPr/>
        </p:nvSpPr>
        <p:spPr>
          <a:xfrm>
            <a:off x="1221224" y="1828205"/>
            <a:ext cx="2261830" cy="28277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Linear Regression</a:t>
            </a:r>
            <a:endParaRPr lang="en-US" sz="1750" dirty="0"/>
          </a:p>
        </p:txBody>
      </p:sp>
      <p:sp>
        <p:nvSpPr>
          <p:cNvPr id="6" name="Text 3"/>
          <p:cNvSpPr/>
          <p:nvPr/>
        </p:nvSpPr>
        <p:spPr>
          <a:xfrm>
            <a:off x="1221224" y="2219444"/>
            <a:ext cx="7289483" cy="868680"/>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Ideal for predicting continuous grades, this model provides a simple and interpretable approach. It's a good starting point for understanding the relationship between features and outcomes.</a:t>
            </a:r>
            <a:endParaRPr lang="en-US" sz="1400" dirty="0"/>
          </a:p>
        </p:txBody>
      </p:sp>
      <p:sp>
        <p:nvSpPr>
          <p:cNvPr id="7" name="Shape 4"/>
          <p:cNvSpPr/>
          <p:nvPr/>
        </p:nvSpPr>
        <p:spPr>
          <a:xfrm>
            <a:off x="633293" y="3472458"/>
            <a:ext cx="407075" cy="407075"/>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8" name="Text 5"/>
          <p:cNvSpPr/>
          <p:nvPr/>
        </p:nvSpPr>
        <p:spPr>
          <a:xfrm>
            <a:off x="1221224" y="3472458"/>
            <a:ext cx="3234452" cy="28277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Decision Trees/Random Forests</a:t>
            </a:r>
            <a:endParaRPr lang="en-US" sz="1750" dirty="0"/>
          </a:p>
        </p:txBody>
      </p:sp>
      <p:sp>
        <p:nvSpPr>
          <p:cNvPr id="9" name="Text 6"/>
          <p:cNvSpPr/>
          <p:nvPr/>
        </p:nvSpPr>
        <p:spPr>
          <a:xfrm>
            <a:off x="1221224" y="3863697"/>
            <a:ext cx="7289483" cy="868680"/>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These models are excellent for handling non-linear data relationships and providing feature importance. They offer insights into which factors most influence student grades, aiding in targeted interventions.</a:t>
            </a:r>
            <a:endParaRPr lang="en-US" sz="1400" dirty="0"/>
          </a:p>
        </p:txBody>
      </p:sp>
      <p:sp>
        <p:nvSpPr>
          <p:cNvPr id="10" name="Shape 7"/>
          <p:cNvSpPr/>
          <p:nvPr/>
        </p:nvSpPr>
        <p:spPr>
          <a:xfrm>
            <a:off x="633293" y="5116711"/>
            <a:ext cx="407075" cy="407075"/>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11" name="Text 8"/>
          <p:cNvSpPr/>
          <p:nvPr/>
        </p:nvSpPr>
        <p:spPr>
          <a:xfrm>
            <a:off x="1221224" y="5116711"/>
            <a:ext cx="3257669" cy="28277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Support Vector Machines (SVM)</a:t>
            </a:r>
            <a:endParaRPr lang="en-US" sz="1750" dirty="0"/>
          </a:p>
        </p:txBody>
      </p:sp>
      <p:sp>
        <p:nvSpPr>
          <p:cNvPr id="12" name="Text 9"/>
          <p:cNvSpPr/>
          <p:nvPr/>
        </p:nvSpPr>
        <p:spPr>
          <a:xfrm>
            <a:off x="1221224" y="5507950"/>
            <a:ext cx="7289483" cy="579120"/>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SVMs can classify students as "at-risk" or "high performer," enabling proactive support strategies. These are effective in identifying students who need immediate attention.</a:t>
            </a:r>
            <a:endParaRPr lang="en-US" sz="1400" dirty="0"/>
          </a:p>
        </p:txBody>
      </p:sp>
      <p:sp>
        <p:nvSpPr>
          <p:cNvPr id="13" name="Shape 10"/>
          <p:cNvSpPr/>
          <p:nvPr/>
        </p:nvSpPr>
        <p:spPr>
          <a:xfrm>
            <a:off x="633293" y="6471404"/>
            <a:ext cx="407075" cy="407075"/>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14" name="Text 11"/>
          <p:cNvSpPr/>
          <p:nvPr/>
        </p:nvSpPr>
        <p:spPr>
          <a:xfrm>
            <a:off x="1221224" y="6471404"/>
            <a:ext cx="2261830" cy="28277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Neural Networks (DL)</a:t>
            </a:r>
            <a:endParaRPr lang="en-US" sz="1750" dirty="0"/>
          </a:p>
        </p:txBody>
      </p:sp>
      <p:sp>
        <p:nvSpPr>
          <p:cNvPr id="15" name="Text 12"/>
          <p:cNvSpPr/>
          <p:nvPr/>
        </p:nvSpPr>
        <p:spPr>
          <a:xfrm>
            <a:off x="1221224" y="6862643"/>
            <a:ext cx="7289483" cy="579120"/>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For complex patterns, neural networks can significantly improve accuracy, especially with large datasets. They capture intricate relationships that simpler models might miss.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9783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Training the Model</a:t>
            </a:r>
            <a:endParaRPr lang="en-US" sz="4450" dirty="0"/>
          </a:p>
        </p:txBody>
      </p:sp>
      <p:sp>
        <p:nvSpPr>
          <p:cNvPr id="3" name="Text 1"/>
          <p:cNvSpPr/>
          <p:nvPr/>
        </p:nvSpPr>
        <p:spPr>
          <a:xfrm>
            <a:off x="1743789" y="354353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 Splitting</a:t>
            </a:r>
            <a:endParaRPr lang="en-US" sz="2200" dirty="0"/>
          </a:p>
        </p:txBody>
      </p:sp>
      <p:sp>
        <p:nvSpPr>
          <p:cNvPr id="4" name="Text 2"/>
          <p:cNvSpPr/>
          <p:nvPr/>
        </p:nvSpPr>
        <p:spPr>
          <a:xfrm>
            <a:off x="793790" y="4033957"/>
            <a:ext cx="3785235" cy="1814513"/>
          </a:xfrm>
          <a:prstGeom prst="rect">
            <a:avLst/>
          </a:prstGeom>
          <a:noFill/>
          <a:ln/>
        </p:spPr>
        <p:txBody>
          <a:bodyPr wrap="square" lIns="0" tIns="0" rIns="0" bIns="0" rtlCol="0" anchor="t"/>
          <a:lstStyle/>
          <a:p>
            <a:pPr marL="0" indent="0" algn="r">
              <a:lnSpc>
                <a:spcPts val="2850"/>
              </a:lnSpc>
              <a:buNone/>
            </a:pPr>
            <a:r>
              <a:rPr lang="en-US" sz="1750" dirty="0">
                <a:solidFill>
                  <a:srgbClr val="CFD0D8"/>
                </a:solidFill>
                <a:latin typeface="Roboto" pitchFamily="34" charset="0"/>
                <a:ea typeface="Roboto" pitchFamily="34" charset="-122"/>
                <a:cs typeface="Roboto" pitchFamily="34" charset="-120"/>
              </a:rPr>
              <a:t>Divide the dataset into training (80%) and testing (20%) sets. The training set builds the model, while the testing set evaluates its performance on unseen data.</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571411" y="4209098"/>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7" name="Text 4"/>
          <p:cNvSpPr/>
          <p:nvPr/>
        </p:nvSpPr>
        <p:spPr>
          <a:xfrm>
            <a:off x="9937790" y="196024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Training</a:t>
            </a:r>
            <a:endParaRPr lang="en-US" sz="2200" dirty="0"/>
          </a:p>
        </p:txBody>
      </p:sp>
      <p:sp>
        <p:nvSpPr>
          <p:cNvPr id="8" name="Text 5"/>
          <p:cNvSpPr/>
          <p:nvPr/>
        </p:nvSpPr>
        <p:spPr>
          <a:xfrm>
            <a:off x="9937790" y="2450663"/>
            <a:ext cx="3898821"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Employ algorithms like Linear Regression or Random Forest to train the model using historical student data. The model learns patterns and relationships within the data.</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170307" y="3258026"/>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1" name="Text 7"/>
          <p:cNvSpPr/>
          <p:nvPr/>
        </p:nvSpPr>
        <p:spPr>
          <a:xfrm>
            <a:off x="9937790" y="46053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Evaluation Metrics</a:t>
            </a:r>
            <a:endParaRPr lang="en-US" sz="2200" dirty="0"/>
          </a:p>
        </p:txBody>
      </p:sp>
      <p:sp>
        <p:nvSpPr>
          <p:cNvPr id="12" name="Text 8"/>
          <p:cNvSpPr/>
          <p:nvPr/>
        </p:nvSpPr>
        <p:spPr>
          <a:xfrm>
            <a:off x="9937790" y="5095756"/>
            <a:ext cx="3898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Accuracy: To evaluate the model's prediction performance.</a:t>
            </a:r>
            <a:endParaRPr lang="en-US" sz="1750" dirty="0"/>
          </a:p>
        </p:txBody>
      </p:sp>
      <p:sp>
        <p:nvSpPr>
          <p:cNvPr id="13" name="Text 9"/>
          <p:cNvSpPr/>
          <p:nvPr/>
        </p:nvSpPr>
        <p:spPr>
          <a:xfrm>
            <a:off x="9937790" y="5900857"/>
            <a:ext cx="3898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RMSE: For predicting continuous values (grades).</a:t>
            </a:r>
            <a:endParaRPr lang="en-US" sz="1750" dirty="0"/>
          </a:p>
        </p:txBody>
      </p:sp>
      <p:sp>
        <p:nvSpPr>
          <p:cNvPr id="14" name="Text 10"/>
          <p:cNvSpPr/>
          <p:nvPr/>
        </p:nvSpPr>
        <p:spPr>
          <a:xfrm>
            <a:off x="9937790" y="6705957"/>
            <a:ext cx="3898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Confusion Matrix: If predicting categorical outcomes.</a:t>
            </a:r>
            <a:endParaRPr lang="en-US" sz="1750" dirty="0"/>
          </a:p>
        </p:txBody>
      </p:sp>
      <p:pic>
        <p:nvPicPr>
          <p:cNvPr id="15"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6" name="Text 11"/>
          <p:cNvSpPr/>
          <p:nvPr/>
        </p:nvSpPr>
        <p:spPr>
          <a:xfrm>
            <a:off x="7694533" y="598420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pic>
        <p:nvPicPr>
          <p:cNvPr id="18" name="Picture 17">
            <a:extLst>
              <a:ext uri="{FF2B5EF4-FFF2-40B4-BE49-F238E27FC236}">
                <a16:creationId xmlns:a16="http://schemas.microsoft.com/office/drawing/2014/main" id="{E678ABC4-9EE1-2A41-0181-737DEFBC2AF6}"/>
              </a:ext>
            </a:extLst>
          </p:cNvPr>
          <p:cNvPicPr>
            <a:picLocks noChangeAspect="1"/>
          </p:cNvPicPr>
          <p:nvPr/>
        </p:nvPicPr>
        <p:blipFill>
          <a:blip r:embed="rId6"/>
          <a:stretch>
            <a:fillRect/>
          </a:stretch>
        </p:blipFill>
        <p:spPr>
          <a:xfrm>
            <a:off x="12696555" y="7511057"/>
            <a:ext cx="1933845" cy="6668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98840"/>
            <a:ext cx="5747385"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Results and Evaluation</a:t>
            </a:r>
            <a:endParaRPr lang="en-US" sz="4450" dirty="0"/>
          </a:p>
        </p:txBody>
      </p:sp>
      <p:sp>
        <p:nvSpPr>
          <p:cNvPr id="3" name="Text 1"/>
          <p:cNvSpPr/>
          <p:nvPr/>
        </p:nvSpPr>
        <p:spPr>
          <a:xfrm>
            <a:off x="793790" y="24745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Model Performance</a:t>
            </a:r>
            <a:endParaRPr lang="en-US" sz="2200" dirty="0"/>
          </a:p>
        </p:txBody>
      </p:sp>
      <p:sp>
        <p:nvSpPr>
          <p:cNvPr id="4" name="Text 2"/>
          <p:cNvSpPr/>
          <p:nvPr/>
        </p:nvSpPr>
        <p:spPr>
          <a:xfrm>
            <a:off x="793790" y="3055739"/>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model evaluation reveals key performance metrics, such as accuracy and error rates. Visual representations through graphs like accuracy curves and confusion matrices provide a clear understanding of the model's effectiveness. These metrics allow us to fine-tune the model for optimal results.</a:t>
            </a:r>
            <a:endParaRPr lang="en-US" sz="1750" dirty="0"/>
          </a:p>
        </p:txBody>
      </p:sp>
      <p:sp>
        <p:nvSpPr>
          <p:cNvPr id="5" name="Text 3"/>
          <p:cNvSpPr/>
          <p:nvPr/>
        </p:nvSpPr>
        <p:spPr>
          <a:xfrm>
            <a:off x="793790" y="5074325"/>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Analyzing the results enables us to assess how well the model predicts student performance based on attendance and past grades. This insight is crucial for making informed decisions about interventions and educational strategies.</a:t>
            </a:r>
            <a:endParaRPr lang="en-US" sz="1750" dirty="0"/>
          </a:p>
        </p:txBody>
      </p:sp>
      <p:pic>
        <p:nvPicPr>
          <p:cNvPr id="6" name="Image 0" descr="preencoded.png"/>
          <p:cNvPicPr>
            <a:picLocks noChangeAspect="1"/>
          </p:cNvPicPr>
          <p:nvPr/>
        </p:nvPicPr>
        <p:blipFill>
          <a:blip r:embed="rId3"/>
          <a:stretch>
            <a:fillRect/>
          </a:stretch>
        </p:blipFill>
        <p:spPr>
          <a:xfrm>
            <a:off x="7599521" y="2502932"/>
            <a:ext cx="6244709" cy="4272677"/>
          </a:xfrm>
          <a:prstGeom prst="rect">
            <a:avLst/>
          </a:prstGeom>
        </p:spPr>
      </p:pic>
      <p:pic>
        <p:nvPicPr>
          <p:cNvPr id="8" name="Picture 7">
            <a:extLst>
              <a:ext uri="{FF2B5EF4-FFF2-40B4-BE49-F238E27FC236}">
                <a16:creationId xmlns:a16="http://schemas.microsoft.com/office/drawing/2014/main" id="{B490137D-8F5C-5588-EBED-30A9015FCFB9}"/>
              </a:ext>
            </a:extLst>
          </p:cNvPr>
          <p:cNvPicPr>
            <a:picLocks noChangeAspect="1"/>
          </p:cNvPicPr>
          <p:nvPr/>
        </p:nvPicPr>
        <p:blipFill>
          <a:blip r:embed="rId4"/>
          <a:stretch>
            <a:fillRect/>
          </a:stretch>
        </p:blipFill>
        <p:spPr>
          <a:xfrm>
            <a:off x="12696555" y="7562757"/>
            <a:ext cx="1933845" cy="6668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TotalTime>
  <Words>1084</Words>
  <Application>Microsoft Office PowerPoint</Application>
  <PresentationFormat>Custom</PresentationFormat>
  <Paragraphs>106</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 Bold</vt:lpstr>
      <vt:lpstr>Roboto</vt:lpstr>
      <vt:lpstr>Arial</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Ananya .</cp:lastModifiedBy>
  <cp:revision>2</cp:revision>
  <dcterms:created xsi:type="dcterms:W3CDTF">2025-04-01T16:33:20Z</dcterms:created>
  <dcterms:modified xsi:type="dcterms:W3CDTF">2025-04-01T18:09:13Z</dcterms:modified>
</cp:coreProperties>
</file>